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5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6" r:id="rId1"/>
    <p:sldMasterId id="2147483651" r:id="rId2"/>
    <p:sldMasterId id="2147483669" r:id="rId3"/>
    <p:sldMasterId id="2147483676" r:id="rId4"/>
  </p:sldMasterIdLst>
  <p:notesMasterIdLst>
    <p:notesMasterId r:id="rId22"/>
  </p:notesMasterIdLst>
  <p:sldIdLst>
    <p:sldId id="256" r:id="rId5"/>
    <p:sldId id="260" r:id="rId6"/>
    <p:sldId id="261" r:id="rId7"/>
    <p:sldId id="273" r:id="rId8"/>
    <p:sldId id="274" r:id="rId9"/>
    <p:sldId id="263" r:id="rId10"/>
    <p:sldId id="259" r:id="rId11"/>
    <p:sldId id="264" r:id="rId12"/>
    <p:sldId id="265" r:id="rId13"/>
    <p:sldId id="275" r:id="rId14"/>
    <p:sldId id="266" r:id="rId15"/>
    <p:sldId id="276" r:id="rId16"/>
    <p:sldId id="277" r:id="rId17"/>
    <p:sldId id="278" r:id="rId18"/>
    <p:sldId id="267" r:id="rId19"/>
    <p:sldId id="268" r:id="rId20"/>
    <p:sldId id="269" r:id="rId21"/>
  </p:sldIdLst>
  <p:sldSz cx="9144000" cy="6858000" type="screen4x3"/>
  <p:notesSz cx="6819900" cy="9918700"/>
  <p:defaultTextStyle>
    <a:defPPr>
      <a:defRPr lang="sv-SE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Normaali tyyli 2 - Korostu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485" autoAdjust="0"/>
    <p:restoredTop sz="82148" autoAdjust="0"/>
  </p:normalViewPr>
  <p:slideViewPr>
    <p:cSldViewPr snapToGrid="0" snapToObjects="1" showGuides="1">
      <p:cViewPr>
        <p:scale>
          <a:sx n="70" d="100"/>
          <a:sy n="70" d="100"/>
        </p:scale>
        <p:origin x="-2352" y="-120"/>
      </p:cViewPr>
      <p:guideLst>
        <p:guide orient="horz" pos="3645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55290" cy="4959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63032" y="1"/>
            <a:ext cx="2955290" cy="4959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99AFAC6-8D74-4617-A8A2-CA07686295AF}" type="datetimeFigureOut">
              <a:rPr lang="en-GB" smtClean="0"/>
              <a:pPr/>
              <a:t>16/05/2016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30275" y="744538"/>
            <a:ext cx="4959350" cy="37195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1991" y="4711383"/>
            <a:ext cx="5455920" cy="44634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9421045"/>
            <a:ext cx="2955290" cy="49593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63032" y="9421045"/>
            <a:ext cx="2955290" cy="49593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9F60384-7A66-447E-AEDA-2BB2F063DCC0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928256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F60384-7A66-447E-AEDA-2BB2F063DCC0}" type="slidenum">
              <a:rPr lang="en-GB" smtClean="0"/>
              <a:pPr/>
              <a:t>1</a:t>
            </a:fld>
            <a:endParaRPr lang="en-GB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n kuvan paikkamerkki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Huomautusten paikkamerkki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i-FI" dirty="0"/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F60384-7A66-447E-AEDA-2BB2F063DCC0}" type="slidenum">
              <a:rPr lang="en-GB" smtClean="0"/>
              <a:pPr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9577927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n kuvan paikkamerkki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Huomautusten paikkamerkki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i-FI" dirty="0"/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F60384-7A66-447E-AEDA-2BB2F063DCC0}" type="slidenum">
              <a:rPr lang="en-GB" smtClean="0"/>
              <a:pPr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7063838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n kuvan paikkamerkki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Huomautusten paikkamerkki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i-FI" dirty="0"/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F60384-7A66-447E-AEDA-2BB2F063DCC0}" type="slidenum">
              <a:rPr lang="en-GB" smtClean="0"/>
              <a:pPr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7063838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n kuvan paikkamerkki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Huomautusten paikkamerkki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i-FI" dirty="0"/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F60384-7A66-447E-AEDA-2BB2F063DCC0}" type="slidenum">
              <a:rPr lang="en-GB" smtClean="0"/>
              <a:pPr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7063838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n kuvan paikkamerkki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Huomautusten paikkamerkki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i-FI" dirty="0"/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F60384-7A66-447E-AEDA-2BB2F063DCC0}" type="slidenum">
              <a:rPr lang="en-GB" smtClean="0"/>
              <a:pPr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7063838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n kuvan paikkamerkki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Huomautusten paikkamerkki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i-FI" dirty="0"/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F60384-7A66-447E-AEDA-2BB2F063DCC0}" type="slidenum">
              <a:rPr lang="en-GB" smtClean="0"/>
              <a:pPr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4568333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n kuvan paikkamerkki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Huomautusten paikkamerkki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i-FI" dirty="0"/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F60384-7A66-447E-AEDA-2BB2F063DCC0}" type="slidenum">
              <a:rPr lang="en-GB" smtClean="0"/>
              <a:pPr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2268449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F60384-7A66-447E-AEDA-2BB2F063DCC0}" type="slidenum">
              <a:rPr lang="en-GB" smtClean="0">
                <a:solidFill>
                  <a:prstClr val="black"/>
                </a:solidFill>
              </a:rPr>
              <a:pPr/>
              <a:t>17</a:t>
            </a:fld>
            <a:endParaRPr lang="en-GB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n kuvan paikkamerkki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Huomautusten paikkamerkki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i-FI" dirty="0" smtClean="0"/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F60384-7A66-447E-AEDA-2BB2F063DCC0}" type="slidenum">
              <a:rPr lang="en-GB" smtClean="0"/>
              <a:pPr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964249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n kuvan paikkamerkki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Huomautusten paikkamerkki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i-FI" dirty="0"/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F60384-7A66-447E-AEDA-2BB2F063DCC0}" type="slidenum">
              <a:rPr lang="en-GB" smtClean="0"/>
              <a:pPr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9037690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n kuvan paikkamerkki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Huomautusten paikkamerkki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i-FI" dirty="0"/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F60384-7A66-447E-AEDA-2BB2F063DCC0}" type="slidenum">
              <a:rPr lang="en-GB" smtClean="0"/>
              <a:pPr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8475935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n kuvan paikkamerkki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Huomautusten paikkamerkki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i-FI" dirty="0" smtClean="0"/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F60384-7A66-447E-AEDA-2BB2F063DCC0}" type="slidenum">
              <a:rPr lang="en-GB" smtClean="0"/>
              <a:pPr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080344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n kuvan paikkamerkki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Huomautusten paikkamerkki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i-FI" dirty="0"/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F60384-7A66-447E-AEDA-2BB2F063DCC0}" type="slidenum">
              <a:rPr lang="en-GB" smtClean="0"/>
              <a:pPr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0008382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F60384-7A66-447E-AEDA-2BB2F063DCC0}" type="slidenum">
              <a:rPr lang="en-GB" smtClean="0"/>
              <a:pPr/>
              <a:t>7</a:t>
            </a:fld>
            <a:endParaRPr lang="en-GB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F60384-7A66-447E-AEDA-2BB2F063DCC0}" type="slidenum">
              <a:rPr lang="en-GB" smtClean="0">
                <a:solidFill>
                  <a:prstClr val="black"/>
                </a:solidFill>
              </a:rPr>
              <a:pPr/>
              <a:t>8</a:t>
            </a:fld>
            <a:endParaRPr lang="en-GB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n kuvan paikkamerkki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Huomautusten paikkamerkki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F60384-7A66-447E-AEDA-2BB2F063DCC0}" type="slidenum">
              <a:rPr lang="en-GB" smtClean="0"/>
              <a:pPr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957792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FE3C99-D648-E846-93AF-05500C37385E}" type="datetimeFigureOut">
              <a:rPr lang="sv-SE" smtClean="0"/>
              <a:pPr/>
              <a:t>2016-05-16</a:t>
            </a:fld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FA628-5CBD-9C42-A9F5-85DBF2FE5CA3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 dirty="0" smtClean="0"/>
              <a:t>Klicka här för att ändra format på bakgrundstexten</a:t>
            </a:r>
          </a:p>
        </p:txBody>
      </p:sp>
      <p:sp>
        <p:nvSpPr>
          <p:cNvPr id="8" name="Platshållare för innehåll 7"/>
          <p:cNvSpPr>
            <a:spLocks noGrp="1"/>
          </p:cNvSpPr>
          <p:nvPr>
            <p:ph sz="quarter" idx="13"/>
          </p:nvPr>
        </p:nvSpPr>
        <p:spPr>
          <a:xfrm>
            <a:off x="360002" y="360001"/>
            <a:ext cx="4598987" cy="371475"/>
          </a:xfrm>
        </p:spPr>
        <p:txBody>
          <a:bodyPr/>
          <a:lstStyle>
            <a:lvl1pPr marL="0" indent="0">
              <a:buFontTx/>
              <a:buNone/>
              <a:defRPr sz="1600" b="0" i="0" baseline="0">
                <a:solidFill>
                  <a:schemeClr val="tx2"/>
                </a:solidFill>
              </a:defRPr>
            </a:lvl1pPr>
            <a:lvl2pPr marL="457200" indent="0">
              <a:buFontTx/>
              <a:buNone/>
              <a:defRPr sz="1600" b="0" i="0" baseline="0"/>
            </a:lvl2pPr>
            <a:lvl3pPr marL="914400" indent="0">
              <a:buFontTx/>
              <a:buNone/>
              <a:defRPr sz="1600" b="0" i="0" baseline="0"/>
            </a:lvl3pPr>
            <a:lvl4pPr marL="1371600" indent="0">
              <a:buFontTx/>
              <a:buNone/>
              <a:defRPr sz="1600" b="0" i="0" baseline="0"/>
            </a:lvl4pPr>
            <a:lvl5pPr marL="1828800" indent="0">
              <a:buFontTx/>
              <a:buNone/>
              <a:defRPr sz="1600" b="0" i="0" baseline="0"/>
            </a:lvl5pPr>
          </a:lstStyle>
          <a:p>
            <a:pPr lvl="0"/>
            <a:r>
              <a:rPr lang="sv-SE" dirty="0" smtClean="0"/>
              <a:t>Klicka här för att ändra format på bakgrundstexten</a:t>
            </a:r>
          </a:p>
        </p:txBody>
      </p:sp>
      <p:sp>
        <p:nvSpPr>
          <p:cNvPr id="11" name="Rubrik 10"/>
          <p:cNvSpPr>
            <a:spLocks noGrp="1"/>
          </p:cNvSpPr>
          <p:nvPr>
            <p:ph type="title"/>
          </p:nvPr>
        </p:nvSpPr>
        <p:spPr>
          <a:xfrm>
            <a:off x="646881" y="1392581"/>
            <a:ext cx="8229600" cy="519902"/>
          </a:xfrm>
        </p:spPr>
        <p:txBody>
          <a:bodyPr/>
          <a:lstStyle>
            <a:lvl1pPr>
              <a:defRPr sz="2400">
                <a:solidFill>
                  <a:schemeClr val="tx2"/>
                </a:solidFill>
              </a:defRPr>
            </a:lvl1pPr>
          </a:lstStyle>
          <a:p>
            <a:r>
              <a:rPr lang="sv-SE" dirty="0" smtClean="0"/>
              <a:t>Klicka här för att ändra format</a:t>
            </a:r>
            <a:endParaRPr lang="sv-SE" dirty="0"/>
          </a:p>
        </p:txBody>
      </p:sp>
      <p:cxnSp>
        <p:nvCxnSpPr>
          <p:cNvPr id="5" name="Rak 4"/>
          <p:cNvCxnSpPr/>
          <p:nvPr userDrawn="1"/>
        </p:nvCxnSpPr>
        <p:spPr>
          <a:xfrm>
            <a:off x="411146" y="731476"/>
            <a:ext cx="5973246" cy="1588"/>
          </a:xfrm>
          <a:prstGeom prst="line">
            <a:avLst/>
          </a:prstGeom>
          <a:ln w="635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327850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vå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646883" y="1391508"/>
            <a:ext cx="7843234" cy="428056"/>
          </a:xfrm>
        </p:spPr>
        <p:txBody>
          <a:bodyPr/>
          <a:lstStyle>
            <a:lvl1pPr>
              <a:defRPr sz="2400">
                <a:solidFill>
                  <a:srgbClr val="004493"/>
                </a:solidFill>
              </a:defRPr>
            </a:lvl1pPr>
          </a:lstStyle>
          <a:p>
            <a:r>
              <a:rPr lang="sv-SE" dirty="0" smtClean="0"/>
              <a:t>Klicka här för att ändra format</a:t>
            </a:r>
            <a:endParaRPr lang="sv-SE" dirty="0"/>
          </a:p>
        </p:txBody>
      </p:sp>
      <p:sp>
        <p:nvSpPr>
          <p:cNvPr id="3" name="Platshållare för innehåll 2"/>
          <p:cNvSpPr>
            <a:spLocks noGrp="1"/>
          </p:cNvSpPr>
          <p:nvPr>
            <p:ph sz="half" idx="1"/>
          </p:nvPr>
        </p:nvSpPr>
        <p:spPr>
          <a:xfrm>
            <a:off x="646881" y="1947601"/>
            <a:ext cx="3751200" cy="4525963"/>
          </a:xfrm>
        </p:spPr>
        <p:txBody>
          <a:bodyPr/>
          <a:lstStyle>
            <a:lvl1pPr>
              <a:defRPr sz="1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 dirty="0" smtClean="0"/>
              <a:t>Klicka här för att ändra format på</a:t>
            </a:r>
            <a:endParaRPr lang="sv-SE" dirty="0"/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738917" y="1947601"/>
            <a:ext cx="3751200" cy="4525963"/>
          </a:xfrm>
        </p:spPr>
        <p:txBody>
          <a:bodyPr/>
          <a:lstStyle>
            <a:lvl1pPr marL="342900" indent="-342900">
              <a:buFont typeface="Arial"/>
              <a:buChar char="•"/>
              <a:defRPr sz="1800" b="0" i="0"/>
            </a:lvl1pPr>
            <a:lvl2pPr marL="742950" indent="-285750">
              <a:buFont typeface="Arial"/>
              <a:buChar char="•"/>
              <a:defRPr sz="1600" b="0" i="0"/>
            </a:lvl2pPr>
            <a:lvl3pPr marL="1143000" indent="-228600">
              <a:buFont typeface="Arial"/>
              <a:buChar char="•"/>
              <a:defRPr sz="1600" b="0" i="0"/>
            </a:lvl3pPr>
            <a:lvl4pPr marL="1600200" indent="-228600">
              <a:buFont typeface="Arial"/>
              <a:buChar char="•"/>
              <a:defRPr sz="1600" b="0" i="0"/>
            </a:lvl4pPr>
            <a:lvl5pPr marL="2057400" indent="-228600">
              <a:buFont typeface="Arial"/>
              <a:buChar char="•"/>
              <a:defRPr sz="1600" b="0" i="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 dirty="0" smtClean="0"/>
              <a:t>Klicka här för att ändra format på bakgrundstexten</a:t>
            </a:r>
          </a:p>
        </p:txBody>
      </p:sp>
      <p:sp>
        <p:nvSpPr>
          <p:cNvPr id="8" name="Platshållare för innehåll 7"/>
          <p:cNvSpPr>
            <a:spLocks noGrp="1"/>
          </p:cNvSpPr>
          <p:nvPr>
            <p:ph sz="quarter" idx="13"/>
          </p:nvPr>
        </p:nvSpPr>
        <p:spPr>
          <a:xfrm>
            <a:off x="360002" y="360001"/>
            <a:ext cx="4598987" cy="371475"/>
          </a:xfrm>
        </p:spPr>
        <p:txBody>
          <a:bodyPr/>
          <a:lstStyle>
            <a:lvl1pPr marL="0" indent="0">
              <a:buFontTx/>
              <a:buNone/>
              <a:defRPr sz="1600" b="0" i="0" baseline="0">
                <a:solidFill>
                  <a:schemeClr val="tx2"/>
                </a:solidFill>
              </a:defRPr>
            </a:lvl1pPr>
            <a:lvl2pPr marL="457200" indent="0">
              <a:buFontTx/>
              <a:buNone/>
              <a:defRPr sz="1600" b="0" i="0" baseline="0"/>
            </a:lvl2pPr>
            <a:lvl3pPr marL="914400" indent="0">
              <a:buFontTx/>
              <a:buNone/>
              <a:defRPr sz="1600" b="0" i="0" baseline="0"/>
            </a:lvl3pPr>
            <a:lvl4pPr marL="1371600" indent="0">
              <a:buFontTx/>
              <a:buNone/>
              <a:defRPr sz="1600" b="0" i="0" baseline="0"/>
            </a:lvl4pPr>
            <a:lvl5pPr marL="1828800" indent="0">
              <a:buFontTx/>
              <a:buNone/>
              <a:defRPr sz="1600" b="0" i="0" baseline="0"/>
            </a:lvl5pPr>
          </a:lstStyle>
          <a:p>
            <a:pPr lvl="0"/>
            <a:r>
              <a:rPr lang="sv-SE" dirty="0" smtClean="0"/>
              <a:t>Klicka här för att ändra format på bakgrundstexten</a:t>
            </a:r>
          </a:p>
        </p:txBody>
      </p:sp>
      <p:cxnSp>
        <p:nvCxnSpPr>
          <p:cNvPr id="6" name="Rak 5"/>
          <p:cNvCxnSpPr/>
          <p:nvPr userDrawn="1"/>
        </p:nvCxnSpPr>
        <p:spPr>
          <a:xfrm>
            <a:off x="411146" y="731476"/>
            <a:ext cx="5973246" cy="1588"/>
          </a:xfrm>
          <a:prstGeom prst="line">
            <a:avLst/>
          </a:prstGeom>
          <a:ln w="635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379844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FE3C99-D648-E846-93AF-05500C37385E}" type="datetimeFigureOut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2016-05-16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FA628-5CBD-9C42-A9F5-85DBF2FE5CA3}" type="slidenum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09459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.png"/><Relationship Id="rId4" Type="http://schemas.openxmlformats.org/officeDocument/2006/relationships/image" Target="../media/image2.png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4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Bildobjekt 8" descr="EUSBSR_graphic_green.png"/>
          <p:cNvPicPr>
            <a:picLocks noChangeAspect="1"/>
          </p:cNvPicPr>
          <p:nvPr/>
        </p:nvPicPr>
        <p:blipFill>
          <a:blip r:embed="rId3">
            <a:alphaModFix amt="50000"/>
          </a:blip>
          <a:srcRect l="32822" b="9509"/>
          <a:stretch>
            <a:fillRect/>
          </a:stretch>
        </p:blipFill>
        <p:spPr>
          <a:xfrm>
            <a:off x="0" y="4919724"/>
            <a:ext cx="4060939" cy="1938276"/>
          </a:xfrm>
          <a:prstGeom prst="rect">
            <a:avLst/>
          </a:prstGeom>
        </p:spPr>
      </p:pic>
      <p:pic>
        <p:nvPicPr>
          <p:cNvPr id="10" name="Bildobjekt 9" descr="EUSBSR_graphic_blue.png"/>
          <p:cNvPicPr>
            <a:picLocks noChangeAspect="1"/>
          </p:cNvPicPr>
          <p:nvPr/>
        </p:nvPicPr>
        <p:blipFill>
          <a:blip r:embed="rId4">
            <a:alphaModFix amt="50000"/>
          </a:blip>
          <a:srcRect t="8645" r="28432"/>
          <a:stretch>
            <a:fillRect/>
          </a:stretch>
        </p:blipFill>
        <p:spPr>
          <a:xfrm>
            <a:off x="5196596" y="-10671"/>
            <a:ext cx="3955928" cy="1950527"/>
          </a:xfrm>
          <a:prstGeom prst="rect">
            <a:avLst/>
          </a:prstGeom>
        </p:spPr>
      </p:pic>
      <p:sp>
        <p:nvSpPr>
          <p:cNvPr id="2" name="Platshållare för rubrik 1"/>
          <p:cNvSpPr>
            <a:spLocks noGrp="1"/>
          </p:cNvSpPr>
          <p:nvPr>
            <p:ph type="title"/>
          </p:nvPr>
        </p:nvSpPr>
        <p:spPr>
          <a:xfrm>
            <a:off x="3502212" y="3391539"/>
            <a:ext cx="5184587" cy="114300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/>
          <a:p>
            <a:r>
              <a:rPr lang="sv-SE" dirty="0" smtClean="0"/>
              <a:t>Klicka här för att ändra format</a:t>
            </a:r>
            <a:endParaRPr lang="sv-SE" dirty="0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3502212" y="4695481"/>
            <a:ext cx="5184587" cy="143068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v-SE" dirty="0" smtClean="0"/>
              <a:t>Klicka här för att ändra format på bakgrundstexten</a:t>
            </a:r>
          </a:p>
          <a:p>
            <a:pPr lvl="1"/>
            <a:r>
              <a:rPr lang="sv-SE" dirty="0" smtClean="0"/>
              <a:t>Nivå två</a:t>
            </a:r>
          </a:p>
          <a:p>
            <a:pPr lvl="2"/>
            <a:r>
              <a:rPr lang="sv-SE" dirty="0" smtClean="0"/>
              <a:t>Nivå tre</a:t>
            </a:r>
          </a:p>
          <a:p>
            <a:pPr lvl="3"/>
            <a:r>
              <a:rPr lang="sv-SE" dirty="0" smtClean="0"/>
              <a:t>Nivå fyra</a:t>
            </a:r>
          </a:p>
          <a:p>
            <a:pPr lvl="4"/>
            <a:r>
              <a:rPr lang="sv-SE" dirty="0" smtClean="0"/>
              <a:t>Nivå fem</a:t>
            </a:r>
            <a:endParaRPr lang="sv-SE" dirty="0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2"/>
          </p:nvPr>
        </p:nvSpPr>
        <p:spPr>
          <a:xfrm>
            <a:off x="3505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Trebuchet MS"/>
              </a:defRPr>
            </a:lvl1pPr>
          </a:lstStyle>
          <a:p>
            <a:fld id="{85FE3C99-D648-E846-93AF-05500C37385E}" type="datetimeFigureOut">
              <a:rPr lang="sv-SE" smtClean="0"/>
              <a:pPr/>
              <a:t>2016-05-16</a:t>
            </a:fld>
            <a:r>
              <a:rPr lang="sv-SE" dirty="0" smtClean="0"/>
              <a:t> </a:t>
            </a:r>
            <a:endParaRPr lang="sv-SE" dirty="0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Trebuchet MS"/>
              </a:defRPr>
            </a:lvl1pPr>
          </a:lstStyle>
          <a:p>
            <a:fld id="{A75FA628-5CBD-9C42-A9F5-85DBF2FE5CA3}" type="slidenum">
              <a:rPr lang="sv-SE" smtClean="0"/>
              <a:pPr/>
              <a:t>‹#›</a:t>
            </a:fld>
            <a:endParaRPr lang="sv-SE" dirty="0"/>
          </a:p>
        </p:txBody>
      </p:sp>
      <p:pic>
        <p:nvPicPr>
          <p:cNvPr id="7" name="Bildobjekt 6" descr="EUSBSR_logotype_high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2948" y="984443"/>
            <a:ext cx="5196573" cy="2036678"/>
          </a:xfrm>
          <a:prstGeom prst="rect">
            <a:avLst/>
          </a:prstGeom>
        </p:spPr>
      </p:pic>
      <p:cxnSp>
        <p:nvCxnSpPr>
          <p:cNvPr id="8" name="Rak 7"/>
          <p:cNvCxnSpPr/>
          <p:nvPr/>
        </p:nvCxnSpPr>
        <p:spPr>
          <a:xfrm>
            <a:off x="3625939" y="3284109"/>
            <a:ext cx="4919943" cy="1588"/>
          </a:xfrm>
          <a:prstGeom prst="line">
            <a:avLst/>
          </a:prstGeom>
          <a:ln w="635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</p:sldLayoutIdLst>
  <p:txStyles>
    <p:titleStyle>
      <a:lvl1pPr algn="l" defTabSz="457200" rtl="0" eaLnBrk="1" latinLnBrk="0" hangingPunct="1">
        <a:spcBef>
          <a:spcPct val="0"/>
        </a:spcBef>
        <a:buNone/>
        <a:defRPr sz="2400" b="1" i="0" kern="1200">
          <a:solidFill>
            <a:schemeClr val="tx1"/>
          </a:solidFill>
          <a:latin typeface="Trebuchet MS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Tx/>
        <a:buNone/>
        <a:defRPr sz="1600" kern="1200">
          <a:solidFill>
            <a:schemeClr val="tx1"/>
          </a:solidFill>
          <a:latin typeface="Trebuchet MS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Trebuchet MS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Trebuchet MS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Trebuchet MS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Trebuchet MS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rubrik 1"/>
          <p:cNvSpPr>
            <a:spLocks noGrp="1"/>
          </p:cNvSpPr>
          <p:nvPr>
            <p:ph type="title"/>
          </p:nvPr>
        </p:nvSpPr>
        <p:spPr>
          <a:xfrm>
            <a:off x="646881" y="1426673"/>
            <a:ext cx="8229600" cy="428056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sv-SE" dirty="0" smtClean="0"/>
              <a:t>Klicka här för att ändra format</a:t>
            </a:r>
            <a:endParaRPr lang="sv-SE" dirty="0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646881" y="1946575"/>
            <a:ext cx="7146652" cy="413934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sv-SE" dirty="0" smtClean="0"/>
              <a:t>Klicka här för att ändra format på bakgrundstexten</a:t>
            </a:r>
          </a:p>
        </p:txBody>
      </p:sp>
      <p:pic>
        <p:nvPicPr>
          <p:cNvPr id="7" name="Bildobjekt 6" descr="EUSBSR_graphic_blue.png"/>
          <p:cNvPicPr>
            <a:picLocks noChangeAspect="1"/>
          </p:cNvPicPr>
          <p:nvPr/>
        </p:nvPicPr>
        <p:blipFill>
          <a:blip r:embed="rId4">
            <a:alphaModFix amt="50000"/>
          </a:blip>
          <a:srcRect t="8645" r="23676"/>
          <a:stretch>
            <a:fillRect/>
          </a:stretch>
        </p:blipFill>
        <p:spPr>
          <a:xfrm>
            <a:off x="6715407" y="-10671"/>
            <a:ext cx="2439266" cy="1127761"/>
          </a:xfrm>
          <a:prstGeom prst="rect">
            <a:avLst/>
          </a:prstGeom>
        </p:spPr>
      </p:pic>
      <p:pic>
        <p:nvPicPr>
          <p:cNvPr id="8" name="Bildobjekt 7" descr="EUSBSR_graphic_green.png"/>
          <p:cNvPicPr>
            <a:picLocks noChangeAspect="1"/>
          </p:cNvPicPr>
          <p:nvPr/>
        </p:nvPicPr>
        <p:blipFill>
          <a:blip r:embed="rId5">
            <a:alphaModFix amt="50000"/>
          </a:blip>
          <a:srcRect b="9509"/>
          <a:stretch>
            <a:fillRect/>
          </a:stretch>
        </p:blipFill>
        <p:spPr>
          <a:xfrm>
            <a:off x="457202" y="5751585"/>
            <a:ext cx="3483981" cy="11170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61697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5" r:id="rId2"/>
  </p:sldLayoutIdLst>
  <p:txStyles>
    <p:titleStyle>
      <a:lvl1pPr algn="l" defTabSz="457200" rtl="0" eaLnBrk="1" latinLnBrk="0" hangingPunct="1">
        <a:spcBef>
          <a:spcPct val="0"/>
        </a:spcBef>
        <a:buNone/>
        <a:defRPr sz="2000" b="1" i="0" kern="1200">
          <a:solidFill>
            <a:schemeClr val="tx1"/>
          </a:solidFill>
          <a:latin typeface="Trebuchet MS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tx1"/>
        </a:buClr>
        <a:buFont typeface="Arial"/>
        <a:buChar char="•"/>
        <a:defRPr sz="2000" i="0" kern="1200">
          <a:solidFill>
            <a:schemeClr val="tx1"/>
          </a:solidFill>
          <a:latin typeface="Calibri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Calibri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Calibri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Calibri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Calibri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rubrik 1"/>
          <p:cNvSpPr>
            <a:spLocks noGrp="1"/>
          </p:cNvSpPr>
          <p:nvPr>
            <p:ph type="title"/>
          </p:nvPr>
        </p:nvSpPr>
        <p:spPr>
          <a:xfrm>
            <a:off x="457200" y="46434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v-SE" dirty="0" smtClean="0"/>
              <a:t>Klicka här för att ändra format</a:t>
            </a:r>
            <a:endParaRPr lang="sv-SE" dirty="0"/>
          </a:p>
        </p:txBody>
      </p:sp>
      <p:pic>
        <p:nvPicPr>
          <p:cNvPr id="7" name="Bildobjekt 6" descr="EUSBSR_logotype_high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3344" y="1220703"/>
            <a:ext cx="6877311" cy="269540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</p:sldLayoutIdLst>
  <p:txStyles>
    <p:titleStyle>
      <a:lvl1pPr algn="ctr" defTabSz="457200" rtl="0" eaLnBrk="1" latinLnBrk="0" hangingPunct="1">
        <a:spcBef>
          <a:spcPct val="0"/>
        </a:spcBef>
        <a:buNone/>
        <a:defRPr sz="2400" b="1" i="0" kern="1200">
          <a:solidFill>
            <a:schemeClr val="tx1"/>
          </a:solidFill>
          <a:latin typeface="Trebuchet MS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Bildobjekt 8" descr="EUSBSR_graphic_green.png"/>
          <p:cNvPicPr>
            <a:picLocks noChangeAspect="1"/>
          </p:cNvPicPr>
          <p:nvPr/>
        </p:nvPicPr>
        <p:blipFill>
          <a:blip r:embed="rId3">
            <a:alphaModFix amt="50000"/>
          </a:blip>
          <a:srcRect l="32822" b="9509"/>
          <a:stretch>
            <a:fillRect/>
          </a:stretch>
        </p:blipFill>
        <p:spPr>
          <a:xfrm>
            <a:off x="0" y="4919724"/>
            <a:ext cx="4060939" cy="1938276"/>
          </a:xfrm>
          <a:prstGeom prst="rect">
            <a:avLst/>
          </a:prstGeom>
        </p:spPr>
      </p:pic>
      <p:pic>
        <p:nvPicPr>
          <p:cNvPr id="10" name="Bildobjekt 9" descr="EUSBSR_graphic_blue.png"/>
          <p:cNvPicPr>
            <a:picLocks noChangeAspect="1"/>
          </p:cNvPicPr>
          <p:nvPr/>
        </p:nvPicPr>
        <p:blipFill>
          <a:blip r:embed="rId4">
            <a:alphaModFix amt="50000"/>
          </a:blip>
          <a:srcRect t="8645" r="28432"/>
          <a:stretch>
            <a:fillRect/>
          </a:stretch>
        </p:blipFill>
        <p:spPr>
          <a:xfrm>
            <a:off x="5196596" y="-10671"/>
            <a:ext cx="3955928" cy="1950527"/>
          </a:xfrm>
          <a:prstGeom prst="rect">
            <a:avLst/>
          </a:prstGeom>
        </p:spPr>
      </p:pic>
      <p:sp>
        <p:nvSpPr>
          <p:cNvPr id="2" name="Platshållare för rubrik 1"/>
          <p:cNvSpPr>
            <a:spLocks noGrp="1"/>
          </p:cNvSpPr>
          <p:nvPr>
            <p:ph type="title"/>
          </p:nvPr>
        </p:nvSpPr>
        <p:spPr>
          <a:xfrm>
            <a:off x="3502212" y="3391539"/>
            <a:ext cx="5184587" cy="114300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/>
          <a:p>
            <a:r>
              <a:rPr lang="sv-SE" dirty="0" smtClean="0"/>
              <a:t>Klicka här för att ändra format</a:t>
            </a:r>
            <a:endParaRPr lang="sv-SE" dirty="0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3502212" y="4695481"/>
            <a:ext cx="5184587" cy="143068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v-SE" dirty="0" smtClean="0"/>
              <a:t>Klicka här för att ändra format på bakgrundstexten</a:t>
            </a:r>
          </a:p>
          <a:p>
            <a:pPr lvl="1"/>
            <a:r>
              <a:rPr lang="sv-SE" dirty="0" smtClean="0"/>
              <a:t>Nivå två</a:t>
            </a:r>
          </a:p>
          <a:p>
            <a:pPr lvl="2"/>
            <a:r>
              <a:rPr lang="sv-SE" dirty="0" smtClean="0"/>
              <a:t>Nivå tre</a:t>
            </a:r>
          </a:p>
          <a:p>
            <a:pPr lvl="3"/>
            <a:r>
              <a:rPr lang="sv-SE" dirty="0" smtClean="0"/>
              <a:t>Nivå fyra</a:t>
            </a:r>
          </a:p>
          <a:p>
            <a:pPr lvl="4"/>
            <a:r>
              <a:rPr lang="sv-SE" dirty="0" smtClean="0"/>
              <a:t>Nivå fem</a:t>
            </a:r>
            <a:endParaRPr lang="sv-SE" dirty="0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2"/>
          </p:nvPr>
        </p:nvSpPr>
        <p:spPr>
          <a:xfrm>
            <a:off x="3505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Trebuchet MS"/>
              </a:defRPr>
            </a:lvl1pPr>
          </a:lstStyle>
          <a:p>
            <a:fld id="{85FE3C99-D648-E846-93AF-05500C37385E}" type="datetimeFigureOut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2016-05-16</a:t>
            </a:fld>
            <a:r>
              <a:rPr lang="sv-SE" dirty="0" smtClean="0">
                <a:solidFill>
                  <a:prstClr val="black">
                    <a:tint val="75000"/>
                  </a:prstClr>
                </a:solidFill>
              </a:rPr>
              <a:t> </a:t>
            </a:r>
            <a:endParaRPr lang="sv-S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Trebuchet MS"/>
              </a:defRPr>
            </a:lvl1pPr>
          </a:lstStyle>
          <a:p>
            <a:fld id="{A75FA628-5CBD-9C42-A9F5-85DBF2FE5CA3}" type="slidenum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sv-SE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Bildobjekt 6" descr="EUSBSR_logotype_high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2948" y="984443"/>
            <a:ext cx="5196573" cy="2036678"/>
          </a:xfrm>
          <a:prstGeom prst="rect">
            <a:avLst/>
          </a:prstGeom>
        </p:spPr>
      </p:pic>
      <p:cxnSp>
        <p:nvCxnSpPr>
          <p:cNvPr id="8" name="Rak 7"/>
          <p:cNvCxnSpPr/>
          <p:nvPr/>
        </p:nvCxnSpPr>
        <p:spPr>
          <a:xfrm>
            <a:off x="3625939" y="3284109"/>
            <a:ext cx="4919943" cy="1588"/>
          </a:xfrm>
          <a:prstGeom prst="line">
            <a:avLst/>
          </a:prstGeom>
          <a:ln w="635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490704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</p:sldLayoutIdLst>
  <p:txStyles>
    <p:titleStyle>
      <a:lvl1pPr algn="l" defTabSz="457200" rtl="0" eaLnBrk="1" latinLnBrk="0" hangingPunct="1">
        <a:spcBef>
          <a:spcPct val="0"/>
        </a:spcBef>
        <a:buNone/>
        <a:defRPr sz="2400" b="1" i="0" kern="1200">
          <a:solidFill>
            <a:schemeClr val="tx1"/>
          </a:solidFill>
          <a:latin typeface="Trebuchet MS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Tx/>
        <a:buNone/>
        <a:defRPr sz="1600" kern="1200">
          <a:solidFill>
            <a:schemeClr val="tx1"/>
          </a:solidFill>
          <a:latin typeface="Trebuchet MS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Trebuchet MS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Trebuchet MS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Trebuchet MS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Trebuchet MS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ciencedirect.com/science/article/pii/S0925753516000096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Vessel Triage  </a:t>
            </a:r>
            <a:endParaRPr lang="sv-SE" dirty="0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3502212" y="4534539"/>
            <a:ext cx="5430121" cy="1591624"/>
          </a:xfrm>
        </p:spPr>
        <p:txBody>
          <a:bodyPr>
            <a:normAutofit fontScale="77500" lnSpcReduction="20000"/>
          </a:bodyPr>
          <a:lstStyle/>
          <a:p>
            <a:pPr marL="0" indent="0"/>
            <a:r>
              <a:rPr lang="en-US" sz="2600" dirty="0" smtClean="0"/>
              <a:t>Policy </a:t>
            </a:r>
            <a:r>
              <a:rPr lang="en-US" sz="2600" dirty="0"/>
              <a:t>Area on Maritime Safety and Security (PA Safe)</a:t>
            </a:r>
            <a:endParaRPr lang="fi-FI" sz="2600" dirty="0" smtClean="0"/>
          </a:p>
          <a:p>
            <a:pPr marL="0" indent="0"/>
            <a:endParaRPr lang="fi-FI" sz="2600" dirty="0"/>
          </a:p>
          <a:p>
            <a:r>
              <a:rPr lang="fi-FI" sz="1800" dirty="0" smtClean="0"/>
              <a:t>Turku, 17 – 18 </a:t>
            </a:r>
            <a:r>
              <a:rPr lang="fi-FI" sz="1800" dirty="0" err="1" smtClean="0"/>
              <a:t>May</a:t>
            </a:r>
            <a:r>
              <a:rPr lang="fi-FI" sz="1800" dirty="0" smtClean="0"/>
              <a:t> 2016</a:t>
            </a:r>
            <a:endParaRPr lang="fi-FI" sz="1800" dirty="0"/>
          </a:p>
          <a:p>
            <a:endParaRPr lang="fi-FI" sz="1800" dirty="0"/>
          </a:p>
          <a:p>
            <a:r>
              <a:rPr lang="fi-FI" sz="1800" dirty="0" smtClean="0"/>
              <a:t>Raita Putkonen, </a:t>
            </a:r>
            <a:r>
              <a:rPr lang="fi-FI" sz="1800" dirty="0" err="1" smtClean="0"/>
              <a:t>Finnish</a:t>
            </a:r>
            <a:r>
              <a:rPr lang="fi-FI" sz="1800" dirty="0" smtClean="0"/>
              <a:t> </a:t>
            </a:r>
            <a:r>
              <a:rPr lang="fi-FI" sz="1800" dirty="0" err="1" smtClean="0"/>
              <a:t>Border</a:t>
            </a:r>
            <a:r>
              <a:rPr lang="fi-FI" sz="1800" dirty="0" smtClean="0"/>
              <a:t> </a:t>
            </a:r>
            <a:r>
              <a:rPr lang="fi-FI" sz="1800" dirty="0" err="1" smtClean="0"/>
              <a:t>Guard</a:t>
            </a:r>
            <a:r>
              <a:rPr lang="fi-FI" sz="1800" dirty="0" smtClean="0"/>
              <a:t> </a:t>
            </a:r>
            <a:r>
              <a:rPr lang="fi-FI" sz="1800" dirty="0" err="1" smtClean="0"/>
              <a:t>Headquarters</a:t>
            </a:r>
            <a:endParaRPr lang="fi-FI" sz="1800" dirty="0"/>
          </a:p>
          <a:p>
            <a:endParaRPr lang="fi-FI" sz="1800" dirty="0"/>
          </a:p>
          <a:p>
            <a:endParaRPr lang="fi-FI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isällön paikkamerkki 1"/>
          <p:cNvSpPr>
            <a:spLocks noGrp="1"/>
          </p:cNvSpPr>
          <p:nvPr>
            <p:ph idx="1"/>
          </p:nvPr>
        </p:nvSpPr>
        <p:spPr>
          <a:xfrm>
            <a:off x="646881" y="1946575"/>
            <a:ext cx="4839519" cy="4139347"/>
          </a:xfrm>
        </p:spPr>
        <p:txBody>
          <a:bodyPr/>
          <a:lstStyle/>
          <a:p>
            <a:r>
              <a:rPr lang="en-US" sz="1800" dirty="0" smtClean="0"/>
              <a:t>Three Work Packages:</a:t>
            </a:r>
          </a:p>
          <a:p>
            <a:endParaRPr lang="en-US" sz="1800" dirty="0"/>
          </a:p>
          <a:p>
            <a:r>
              <a:rPr lang="en-US" sz="1800" dirty="0" smtClean="0"/>
              <a:t>WP </a:t>
            </a:r>
            <a:r>
              <a:rPr lang="en-US" sz="1800" dirty="0"/>
              <a:t>1 - Overview of the current MIRG services and training in Europe </a:t>
            </a:r>
            <a:r>
              <a:rPr lang="en-US" sz="1800" dirty="0" smtClean="0"/>
              <a:t>(9/2015–8/2016)</a:t>
            </a:r>
          </a:p>
          <a:p>
            <a:endParaRPr lang="en-US" sz="1800" dirty="0"/>
          </a:p>
          <a:p>
            <a:r>
              <a:rPr lang="en-US" sz="1800" dirty="0" smtClean="0"/>
              <a:t>WP 2 - Incident </a:t>
            </a:r>
            <a:r>
              <a:rPr lang="en-US" sz="1800" dirty="0"/>
              <a:t>analyses  (8/2015–4/2016</a:t>
            </a:r>
            <a:r>
              <a:rPr lang="en-US" sz="1800" dirty="0" smtClean="0"/>
              <a:t>)</a:t>
            </a:r>
          </a:p>
          <a:p>
            <a:endParaRPr lang="en-US" sz="1800" dirty="0"/>
          </a:p>
          <a:p>
            <a:r>
              <a:rPr lang="en-US" sz="1800" dirty="0" smtClean="0"/>
              <a:t>WP 3 - Development </a:t>
            </a:r>
            <a:r>
              <a:rPr lang="en-US" sz="1800" dirty="0"/>
              <a:t>of joint MIRG coordination models and standard </a:t>
            </a:r>
            <a:r>
              <a:rPr lang="en-US" sz="1800" dirty="0" smtClean="0"/>
              <a:t>operating </a:t>
            </a:r>
            <a:r>
              <a:rPr lang="en-US" sz="1800" dirty="0"/>
              <a:t>procedures </a:t>
            </a:r>
            <a:r>
              <a:rPr lang="en-US" sz="1800" dirty="0" smtClean="0"/>
              <a:t> (1/2016 </a:t>
            </a:r>
            <a:r>
              <a:rPr lang="en-US" sz="1800" dirty="0"/>
              <a:t>– </a:t>
            </a:r>
            <a:r>
              <a:rPr lang="en-US" sz="1800" dirty="0" smtClean="0"/>
              <a:t>8/2016)</a:t>
            </a:r>
            <a:endParaRPr lang="en-US" sz="1800" dirty="0"/>
          </a:p>
          <a:p>
            <a:endParaRPr lang="en-US" sz="1800" dirty="0"/>
          </a:p>
          <a:p>
            <a:pPr marL="0" indent="0">
              <a:buNone/>
            </a:pPr>
            <a:r>
              <a:rPr lang="fi-FI" sz="1800" dirty="0" smtClean="0"/>
              <a:t> </a:t>
            </a:r>
            <a:endParaRPr lang="fi-FI" sz="1800" dirty="0"/>
          </a:p>
          <a:p>
            <a:pPr marL="0" lvl="0" indent="0">
              <a:buNone/>
            </a:pPr>
            <a:endParaRPr lang="fi-FI" dirty="0"/>
          </a:p>
        </p:txBody>
      </p:sp>
      <p:sp>
        <p:nvSpPr>
          <p:cNvPr id="3" name="Sisällön paikkamerkki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fi-FI" dirty="0" err="1" smtClean="0"/>
              <a:t>Baltic</a:t>
            </a:r>
            <a:r>
              <a:rPr lang="fi-FI" dirty="0" smtClean="0"/>
              <a:t> </a:t>
            </a:r>
            <a:r>
              <a:rPr lang="fi-FI" dirty="0" err="1" smtClean="0"/>
              <a:t>Sea</a:t>
            </a:r>
            <a:r>
              <a:rPr lang="fi-FI" dirty="0" smtClean="0"/>
              <a:t> MIRG</a:t>
            </a:r>
            <a:endParaRPr lang="fi-FI" dirty="0"/>
          </a:p>
        </p:txBody>
      </p:sp>
      <p:sp>
        <p:nvSpPr>
          <p:cNvPr id="4" name="Otsikko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Project Details</a:t>
            </a:r>
            <a:endParaRPr lang="fi-FI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6010" y="1573618"/>
            <a:ext cx="2546878" cy="38226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kstiruutu 5"/>
          <p:cNvSpPr txBox="1"/>
          <p:nvPr/>
        </p:nvSpPr>
        <p:spPr>
          <a:xfrm>
            <a:off x="5816010" y="5396299"/>
            <a:ext cx="273888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sz="1000" dirty="0" smtClean="0"/>
              <a:t>Picture: VVF </a:t>
            </a:r>
            <a:r>
              <a:rPr lang="fi-FI" sz="1000" dirty="0" err="1" smtClean="0"/>
              <a:t>Trieste</a:t>
            </a:r>
            <a:endParaRPr lang="fi-FI" sz="1000" dirty="0"/>
          </a:p>
        </p:txBody>
      </p:sp>
    </p:spTree>
    <p:extLst>
      <p:ext uri="{BB962C8B-B14F-4D97-AF65-F5344CB8AC3E}">
        <p14:creationId xmlns:p14="http://schemas.microsoft.com/office/powerpoint/2010/main" val="2603398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isällön paikkamerkki 1"/>
          <p:cNvSpPr>
            <a:spLocks noGrp="1"/>
          </p:cNvSpPr>
          <p:nvPr>
            <p:ph idx="1"/>
          </p:nvPr>
        </p:nvSpPr>
        <p:spPr>
          <a:xfrm>
            <a:off x="646881" y="1946575"/>
            <a:ext cx="5179761" cy="4139347"/>
          </a:xfrm>
        </p:spPr>
        <p:txBody>
          <a:bodyPr/>
          <a:lstStyle/>
          <a:p>
            <a:endParaRPr lang="en-US" dirty="0" smtClean="0"/>
          </a:p>
          <a:p>
            <a:r>
              <a:rPr lang="en-US" dirty="0" smtClean="0"/>
              <a:t>Descriptions of different European countries' </a:t>
            </a:r>
            <a:r>
              <a:rPr lang="en-US" dirty="0"/>
              <a:t>emergency fire and rescue services at </a:t>
            </a:r>
            <a:r>
              <a:rPr lang="en-US" dirty="0" smtClean="0"/>
              <a:t>sea and MIRG related training received</a:t>
            </a:r>
          </a:p>
          <a:p>
            <a:r>
              <a:rPr lang="en-US" dirty="0" smtClean="0">
                <a:sym typeface="Wingdings" panose="05000000000000000000" pitchFamily="2" charset="2"/>
              </a:rPr>
              <a:t> Still waiting for descriptions from some countries</a:t>
            </a:r>
            <a:endParaRPr lang="en-US" dirty="0"/>
          </a:p>
          <a:p>
            <a:endParaRPr lang="fi-FI" dirty="0" smtClean="0"/>
          </a:p>
          <a:p>
            <a:r>
              <a:rPr lang="fi-FI" dirty="0" err="1" smtClean="0"/>
              <a:t>Competence</a:t>
            </a:r>
            <a:r>
              <a:rPr lang="fi-FI" dirty="0" smtClean="0"/>
              <a:t> </a:t>
            </a:r>
            <a:r>
              <a:rPr lang="fi-FI" dirty="0" err="1" smtClean="0"/>
              <a:t>needs</a:t>
            </a:r>
            <a:r>
              <a:rPr lang="fi-FI" dirty="0" smtClean="0"/>
              <a:t> </a:t>
            </a:r>
            <a:r>
              <a:rPr lang="fi-FI" dirty="0" err="1" smtClean="0"/>
              <a:t>required</a:t>
            </a:r>
            <a:r>
              <a:rPr lang="fi-FI" dirty="0" smtClean="0"/>
              <a:t> in MIRG </a:t>
            </a:r>
            <a:r>
              <a:rPr lang="fi-FI" dirty="0" err="1" smtClean="0"/>
              <a:t>operations</a:t>
            </a:r>
            <a:r>
              <a:rPr lang="fi-FI" dirty="0" smtClean="0"/>
              <a:t> </a:t>
            </a:r>
            <a:r>
              <a:rPr lang="fi-FI" dirty="0" err="1" smtClean="0"/>
              <a:t>have</a:t>
            </a:r>
            <a:r>
              <a:rPr lang="fi-FI" dirty="0" smtClean="0"/>
              <a:t> </a:t>
            </a:r>
            <a:r>
              <a:rPr lang="fi-FI" dirty="0" err="1" smtClean="0"/>
              <a:t>been</a:t>
            </a:r>
            <a:r>
              <a:rPr lang="fi-FI" dirty="0" smtClean="0"/>
              <a:t> </a:t>
            </a:r>
            <a:r>
              <a:rPr lang="fi-FI" dirty="0" err="1" smtClean="0"/>
              <a:t>defined</a:t>
            </a:r>
            <a:r>
              <a:rPr lang="fi-FI" dirty="0" smtClean="0"/>
              <a:t> to </a:t>
            </a:r>
            <a:r>
              <a:rPr lang="fi-FI" dirty="0" err="1" smtClean="0"/>
              <a:t>be</a:t>
            </a:r>
            <a:r>
              <a:rPr lang="fi-FI" dirty="0" smtClean="0"/>
              <a:t> </a:t>
            </a:r>
            <a:r>
              <a:rPr lang="fi-FI" dirty="0" err="1" smtClean="0"/>
              <a:t>able</a:t>
            </a:r>
            <a:r>
              <a:rPr lang="fi-FI" dirty="0" smtClean="0"/>
              <a:t> to </a:t>
            </a:r>
            <a:r>
              <a:rPr lang="fi-FI" dirty="0" err="1" smtClean="0"/>
              <a:t>compare</a:t>
            </a:r>
            <a:r>
              <a:rPr lang="fi-FI" dirty="0" smtClean="0"/>
              <a:t> </a:t>
            </a:r>
            <a:r>
              <a:rPr lang="fi-FI" dirty="0" err="1" smtClean="0"/>
              <a:t>different</a:t>
            </a:r>
            <a:r>
              <a:rPr lang="fi-FI" dirty="0" smtClean="0"/>
              <a:t> </a:t>
            </a:r>
            <a:r>
              <a:rPr lang="fi-FI" dirty="0" err="1" smtClean="0"/>
              <a:t>training</a:t>
            </a:r>
            <a:r>
              <a:rPr lang="fi-FI" dirty="0" smtClean="0"/>
              <a:t> </a:t>
            </a:r>
            <a:r>
              <a:rPr lang="fi-FI" dirty="0" err="1" smtClean="0"/>
              <a:t>systems</a:t>
            </a:r>
            <a:r>
              <a:rPr lang="fi-FI" dirty="0" smtClean="0"/>
              <a:t>.</a:t>
            </a:r>
          </a:p>
          <a:p>
            <a:pPr marL="0" indent="0">
              <a:buNone/>
            </a:pPr>
            <a:endParaRPr lang="fi-FI" dirty="0" smtClean="0"/>
          </a:p>
          <a:p>
            <a:r>
              <a:rPr lang="fi-FI" dirty="0" err="1" smtClean="0"/>
              <a:t>Challenges</a:t>
            </a:r>
            <a:r>
              <a:rPr lang="fi-FI" dirty="0" smtClean="0"/>
              <a:t> </a:t>
            </a:r>
            <a:r>
              <a:rPr lang="fi-FI" dirty="0" err="1" smtClean="0"/>
              <a:t>encountered</a:t>
            </a:r>
            <a:endParaRPr lang="fi-FI" dirty="0" smtClean="0"/>
          </a:p>
        </p:txBody>
      </p:sp>
      <p:sp>
        <p:nvSpPr>
          <p:cNvPr id="3" name="Sisällön paikkamerkki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fi-FI" dirty="0" err="1"/>
              <a:t>Baltic</a:t>
            </a:r>
            <a:r>
              <a:rPr lang="fi-FI" dirty="0"/>
              <a:t> </a:t>
            </a:r>
            <a:r>
              <a:rPr lang="fi-FI" dirty="0" err="1"/>
              <a:t>Sea</a:t>
            </a:r>
            <a:r>
              <a:rPr lang="fi-FI" dirty="0"/>
              <a:t> MIRG</a:t>
            </a:r>
          </a:p>
        </p:txBody>
      </p:sp>
      <p:sp>
        <p:nvSpPr>
          <p:cNvPr id="4" name="Otsikko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WP 1: Progress and challenges since </a:t>
            </a:r>
            <a:r>
              <a:rPr lang="en-US" dirty="0"/>
              <a:t>the </a:t>
            </a:r>
            <a:r>
              <a:rPr lang="en-US" dirty="0" smtClean="0"/>
              <a:t>most recent meeting</a:t>
            </a:r>
            <a:endParaRPr lang="fi-FI" dirty="0"/>
          </a:p>
        </p:txBody>
      </p:sp>
      <p:sp>
        <p:nvSpPr>
          <p:cNvPr id="5" name="Suorakulmio 4"/>
          <p:cNvSpPr/>
          <p:nvPr/>
        </p:nvSpPr>
        <p:spPr>
          <a:xfrm>
            <a:off x="5826642" y="2351659"/>
            <a:ext cx="3204617" cy="341632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  <a:prstDash val="solid"/>
          </a:ln>
        </p:spPr>
        <p:txBody>
          <a:bodyPr wrap="square">
            <a:spAutoFit/>
          </a:bodyPr>
          <a:lstStyle/>
          <a:p>
            <a:r>
              <a:rPr lang="en-US" b="1" u="sng" dirty="0" smtClean="0"/>
              <a:t>CATEGORIES OF THE DEFINED MIRG COMPETENCIES: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b="1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MARITIME </a:t>
            </a:r>
            <a:r>
              <a:rPr lang="en-US" dirty="0"/>
              <a:t>SEARCH AND RESCUE SYSTEM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TRANSFER </a:t>
            </a:r>
            <a:r>
              <a:rPr lang="en-US" dirty="0"/>
              <a:t>TO SITE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KNOWLEDGE </a:t>
            </a:r>
            <a:r>
              <a:rPr lang="en-US" dirty="0"/>
              <a:t>OF TARGET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TYPES </a:t>
            </a:r>
            <a:r>
              <a:rPr lang="en-US" dirty="0"/>
              <a:t>OF OPERATION</a:t>
            </a:r>
          </a:p>
          <a:p>
            <a:r>
              <a:rPr lang="en-US" dirty="0" smtClean="0"/>
              <a:t>	Ship </a:t>
            </a:r>
            <a:r>
              <a:rPr lang="en-US" dirty="0"/>
              <a:t>fire</a:t>
            </a:r>
          </a:p>
          <a:p>
            <a:r>
              <a:rPr lang="en-US" dirty="0" smtClean="0"/>
              <a:t>	Technical </a:t>
            </a:r>
            <a:r>
              <a:rPr lang="en-US" dirty="0"/>
              <a:t>rescue </a:t>
            </a:r>
            <a:r>
              <a:rPr lang="en-US" dirty="0" smtClean="0"/>
              <a:t>tasks</a:t>
            </a:r>
            <a:endParaRPr lang="en-US" dirty="0"/>
          </a:p>
          <a:p>
            <a:r>
              <a:rPr lang="en-US" dirty="0" smtClean="0"/>
              <a:t>	Emergency </a:t>
            </a:r>
            <a:r>
              <a:rPr lang="en-US" dirty="0"/>
              <a:t>medical care</a:t>
            </a:r>
          </a:p>
          <a:p>
            <a:r>
              <a:rPr lang="en-US" dirty="0" smtClean="0"/>
              <a:t>	Vessel </a:t>
            </a:r>
            <a:r>
              <a:rPr lang="en-US" dirty="0"/>
              <a:t>chemical spill</a:t>
            </a:r>
          </a:p>
        </p:txBody>
      </p:sp>
    </p:spTree>
    <p:extLst>
      <p:ext uri="{BB962C8B-B14F-4D97-AF65-F5344CB8AC3E}">
        <p14:creationId xmlns:p14="http://schemas.microsoft.com/office/powerpoint/2010/main" val="39381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isällön paikkamerkki 1"/>
          <p:cNvSpPr>
            <a:spLocks noGrp="1"/>
          </p:cNvSpPr>
          <p:nvPr>
            <p:ph idx="1"/>
          </p:nvPr>
        </p:nvSpPr>
        <p:spPr>
          <a:xfrm>
            <a:off x="646881" y="1946575"/>
            <a:ext cx="7752840" cy="4139347"/>
          </a:xfrm>
        </p:spPr>
        <p:txBody>
          <a:bodyPr/>
          <a:lstStyle/>
          <a:p>
            <a:endParaRPr lang="en-US" dirty="0" smtClean="0"/>
          </a:p>
          <a:p>
            <a:endParaRPr lang="fi-FI" dirty="0" smtClean="0"/>
          </a:p>
        </p:txBody>
      </p:sp>
      <p:sp>
        <p:nvSpPr>
          <p:cNvPr id="3" name="Sisällön paikkamerkki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fi-FI" dirty="0" err="1"/>
              <a:t>Baltic</a:t>
            </a:r>
            <a:r>
              <a:rPr lang="fi-FI" dirty="0"/>
              <a:t> </a:t>
            </a:r>
            <a:r>
              <a:rPr lang="fi-FI" dirty="0" err="1"/>
              <a:t>Sea</a:t>
            </a:r>
            <a:r>
              <a:rPr lang="fi-FI" dirty="0"/>
              <a:t> MIRG</a:t>
            </a:r>
          </a:p>
        </p:txBody>
      </p:sp>
      <p:sp>
        <p:nvSpPr>
          <p:cNvPr id="4" name="Otsikko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WP 2: An analysis on European maritime traffic made by the Finnish Transport Safety Agency</a:t>
            </a:r>
            <a:endParaRPr lang="fi-FI" dirty="0"/>
          </a:p>
        </p:txBody>
      </p:sp>
      <p:pic>
        <p:nvPicPr>
          <p:cNvPr id="6" name="Sisällön paikkamerkki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646878" y="3843028"/>
            <a:ext cx="3573913" cy="30149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Kuva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31965" y="3758858"/>
            <a:ext cx="4385028" cy="2928130"/>
          </a:xfrm>
          <a:prstGeom prst="rect">
            <a:avLst/>
          </a:prstGeom>
        </p:spPr>
      </p:pic>
      <p:sp>
        <p:nvSpPr>
          <p:cNvPr id="8" name="Tekstiruutu 7"/>
          <p:cNvSpPr txBox="1"/>
          <p:nvPr/>
        </p:nvSpPr>
        <p:spPr>
          <a:xfrm>
            <a:off x="763839" y="1912483"/>
            <a:ext cx="822960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b="1" dirty="0"/>
          </a:p>
          <a:p>
            <a:r>
              <a:rPr lang="en-US" dirty="0" smtClean="0"/>
              <a:t>- The most of the European </a:t>
            </a:r>
            <a:r>
              <a:rPr lang="en-US" dirty="0"/>
              <a:t>ship fires </a:t>
            </a:r>
            <a:r>
              <a:rPr lang="en-US" dirty="0" smtClean="0"/>
              <a:t>occurred </a:t>
            </a:r>
            <a:r>
              <a:rPr lang="en-US" dirty="0"/>
              <a:t>in the </a:t>
            </a:r>
            <a:r>
              <a:rPr lang="en-US" dirty="0" smtClean="0"/>
              <a:t>North </a:t>
            </a:r>
            <a:r>
              <a:rPr lang="en-US" dirty="0"/>
              <a:t>Sea, English Channel and Bay of Biscay (41%).</a:t>
            </a:r>
          </a:p>
          <a:p>
            <a:r>
              <a:rPr lang="en-US" dirty="0"/>
              <a:t>-The Baltic Sea was ranked third in this comparison, but only 3% of fires were </a:t>
            </a:r>
            <a:r>
              <a:rPr lang="en-US" dirty="0" smtClean="0"/>
              <a:t>serious</a:t>
            </a:r>
            <a:r>
              <a:rPr lang="en-US" dirty="0"/>
              <a:t>.</a:t>
            </a:r>
          </a:p>
          <a:p>
            <a:r>
              <a:rPr lang="en-US" dirty="0"/>
              <a:t>- Ship fires pose </a:t>
            </a:r>
            <a:r>
              <a:rPr lang="en-US" dirty="0" smtClean="0"/>
              <a:t>the greatest </a:t>
            </a:r>
            <a:r>
              <a:rPr lang="en-US" dirty="0"/>
              <a:t>threat to European maritime safety when the risk is loss of human life or serious injury. Fire poses the greatest threat aboard ro-ro passenger ships. </a:t>
            </a:r>
          </a:p>
        </p:txBody>
      </p:sp>
    </p:spTree>
    <p:extLst>
      <p:ext uri="{BB962C8B-B14F-4D97-AF65-F5344CB8AC3E}">
        <p14:creationId xmlns:p14="http://schemas.microsoft.com/office/powerpoint/2010/main" val="3469842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isällön paikkamerkki 1"/>
          <p:cNvSpPr>
            <a:spLocks noGrp="1"/>
          </p:cNvSpPr>
          <p:nvPr>
            <p:ph idx="1"/>
          </p:nvPr>
        </p:nvSpPr>
        <p:spPr>
          <a:xfrm>
            <a:off x="646881" y="1946575"/>
            <a:ext cx="7752840" cy="4139347"/>
          </a:xfrm>
        </p:spPr>
        <p:txBody>
          <a:bodyPr/>
          <a:lstStyle/>
          <a:p>
            <a:endParaRPr lang="en-US" dirty="0" smtClean="0"/>
          </a:p>
          <a:p>
            <a:endParaRPr lang="fi-FI" dirty="0" smtClean="0"/>
          </a:p>
        </p:txBody>
      </p:sp>
      <p:sp>
        <p:nvSpPr>
          <p:cNvPr id="3" name="Sisällön paikkamerkki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fi-FI" dirty="0" err="1"/>
              <a:t>Baltic</a:t>
            </a:r>
            <a:r>
              <a:rPr lang="fi-FI" dirty="0"/>
              <a:t> </a:t>
            </a:r>
            <a:r>
              <a:rPr lang="fi-FI" dirty="0" err="1"/>
              <a:t>Sea</a:t>
            </a:r>
            <a:r>
              <a:rPr lang="fi-FI" dirty="0"/>
              <a:t> MIRG</a:t>
            </a:r>
          </a:p>
        </p:txBody>
      </p:sp>
      <p:sp>
        <p:nvSpPr>
          <p:cNvPr id="4" name="Otsikko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WP 2: Ship Fire </a:t>
            </a:r>
            <a:r>
              <a:rPr lang="en-US" dirty="0"/>
              <a:t>A</a:t>
            </a:r>
            <a:r>
              <a:rPr lang="en-US" dirty="0" smtClean="0"/>
              <a:t>nalysis</a:t>
            </a:r>
            <a:endParaRPr lang="fi-FI" dirty="0"/>
          </a:p>
        </p:txBody>
      </p:sp>
      <p:sp>
        <p:nvSpPr>
          <p:cNvPr id="8" name="Tekstiruutu 7"/>
          <p:cNvSpPr txBox="1"/>
          <p:nvPr/>
        </p:nvSpPr>
        <p:spPr>
          <a:xfrm>
            <a:off x="763839" y="1912483"/>
            <a:ext cx="82296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An </a:t>
            </a:r>
            <a:r>
              <a:rPr lang="en-US" dirty="0"/>
              <a:t>analysis on the seven past ship fires in which MIRG teams or other forms of external assistance were or could have been </a:t>
            </a:r>
            <a:r>
              <a:rPr lang="en-US" dirty="0" smtClean="0"/>
              <a:t>deployed.</a:t>
            </a:r>
          </a:p>
          <a:p>
            <a:endParaRPr lang="en-US" dirty="0"/>
          </a:p>
          <a:p>
            <a:pPr lvl="1"/>
            <a:r>
              <a:rPr lang="en-US" dirty="0"/>
              <a:t>1) m/s Calypso (cruise ship), UK, 2006</a:t>
            </a:r>
          </a:p>
          <a:p>
            <a:pPr lvl="1"/>
            <a:r>
              <a:rPr lang="en-US" dirty="0"/>
              <a:t>2) m/v </a:t>
            </a:r>
            <a:r>
              <a:rPr lang="en-US" dirty="0" err="1"/>
              <a:t>Lemo</a:t>
            </a:r>
            <a:r>
              <a:rPr lang="en-US" dirty="0"/>
              <a:t> (cargo ship), Finland, 2008</a:t>
            </a:r>
          </a:p>
          <a:p>
            <a:pPr lvl="1"/>
            <a:r>
              <a:rPr lang="en-US" dirty="0"/>
              <a:t>3) m/s Commodore Clipper (</a:t>
            </a:r>
            <a:r>
              <a:rPr lang="en-US" dirty="0" err="1"/>
              <a:t>ropax</a:t>
            </a:r>
            <a:r>
              <a:rPr lang="en-US" dirty="0"/>
              <a:t> vessel), UK, 2010</a:t>
            </a:r>
          </a:p>
          <a:p>
            <a:pPr lvl="1"/>
            <a:r>
              <a:rPr lang="en-US" dirty="0"/>
              <a:t>4) m/s Pearl of Scandinavia (</a:t>
            </a:r>
            <a:r>
              <a:rPr lang="en-US" dirty="0" err="1"/>
              <a:t>ropax</a:t>
            </a:r>
            <a:r>
              <a:rPr lang="en-US" dirty="0"/>
              <a:t> vessel), Sweden, 2010</a:t>
            </a:r>
          </a:p>
          <a:p>
            <a:pPr lvl="1"/>
            <a:r>
              <a:rPr lang="en-US" dirty="0"/>
              <a:t>5) m/s </a:t>
            </a:r>
            <a:r>
              <a:rPr lang="en-US" dirty="0" err="1"/>
              <a:t>Nordlys</a:t>
            </a:r>
            <a:r>
              <a:rPr lang="en-US" dirty="0"/>
              <a:t> (</a:t>
            </a:r>
            <a:r>
              <a:rPr lang="en-US" dirty="0" err="1"/>
              <a:t>ropax</a:t>
            </a:r>
            <a:r>
              <a:rPr lang="en-US" dirty="0"/>
              <a:t> vessel), Norway, 2011</a:t>
            </a:r>
          </a:p>
          <a:p>
            <a:pPr lvl="1"/>
            <a:r>
              <a:rPr lang="en-US" dirty="0"/>
              <a:t>6) m/v Fernanda (ro-ro vessel), Iceland, 2013</a:t>
            </a:r>
          </a:p>
          <a:p>
            <a:pPr lvl="1"/>
            <a:r>
              <a:rPr lang="en-US" dirty="0"/>
              <a:t>7) m/v Purple Beach (cargo ship), Germany, 2015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4865" y="4496336"/>
            <a:ext cx="3028574" cy="20229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9215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isällön paikkamerkki 1"/>
          <p:cNvSpPr>
            <a:spLocks noGrp="1"/>
          </p:cNvSpPr>
          <p:nvPr>
            <p:ph idx="1"/>
          </p:nvPr>
        </p:nvSpPr>
        <p:spPr>
          <a:xfrm>
            <a:off x="646881" y="1946575"/>
            <a:ext cx="7752840" cy="4139347"/>
          </a:xfrm>
        </p:spPr>
        <p:txBody>
          <a:bodyPr/>
          <a:lstStyle/>
          <a:p>
            <a:endParaRPr lang="en-US" dirty="0" smtClean="0"/>
          </a:p>
          <a:p>
            <a:endParaRPr lang="fi-FI" dirty="0" smtClean="0"/>
          </a:p>
        </p:txBody>
      </p:sp>
      <p:sp>
        <p:nvSpPr>
          <p:cNvPr id="3" name="Sisällön paikkamerkki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fi-FI" dirty="0" err="1"/>
              <a:t>Baltic</a:t>
            </a:r>
            <a:r>
              <a:rPr lang="fi-FI" dirty="0"/>
              <a:t> </a:t>
            </a:r>
            <a:r>
              <a:rPr lang="fi-FI" dirty="0" err="1"/>
              <a:t>Sea</a:t>
            </a:r>
            <a:r>
              <a:rPr lang="fi-FI" dirty="0"/>
              <a:t> MIRG</a:t>
            </a:r>
          </a:p>
        </p:txBody>
      </p:sp>
      <p:sp>
        <p:nvSpPr>
          <p:cNvPr id="4" name="Otsikko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WP 2: </a:t>
            </a:r>
            <a:r>
              <a:rPr lang="en-US" dirty="0"/>
              <a:t>R</a:t>
            </a:r>
            <a:r>
              <a:rPr lang="en-US" dirty="0" smtClean="0"/>
              <a:t>ecommendations made in the Ship Fire </a:t>
            </a:r>
            <a:r>
              <a:rPr lang="en-US" dirty="0"/>
              <a:t>A</a:t>
            </a:r>
            <a:r>
              <a:rPr lang="en-US" dirty="0" smtClean="0"/>
              <a:t>nalysis</a:t>
            </a:r>
            <a:endParaRPr lang="fi-FI" dirty="0"/>
          </a:p>
        </p:txBody>
      </p:sp>
      <p:sp>
        <p:nvSpPr>
          <p:cNvPr id="8" name="Tekstiruutu 7"/>
          <p:cNvSpPr txBox="1"/>
          <p:nvPr/>
        </p:nvSpPr>
        <p:spPr>
          <a:xfrm>
            <a:off x="763839" y="2327153"/>
            <a:ext cx="8229600" cy="52937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Bef>
                <a:spcPts val="1200"/>
              </a:spcBef>
              <a:buFont typeface="+mj-lt"/>
              <a:buAutoNum type="arabicPeriod"/>
            </a:pPr>
            <a:r>
              <a:rPr lang="en-US" dirty="0" smtClean="0"/>
              <a:t>Coastal </a:t>
            </a:r>
            <a:r>
              <a:rPr lang="en-US" dirty="0"/>
              <a:t>countries should </a:t>
            </a:r>
            <a:r>
              <a:rPr lang="en-US" dirty="0" smtClean="0"/>
              <a:t>have the readiness to </a:t>
            </a:r>
            <a:r>
              <a:rPr lang="en-US" dirty="0"/>
              <a:t>dispatch MIRG </a:t>
            </a:r>
            <a:r>
              <a:rPr lang="en-US" dirty="0" smtClean="0"/>
              <a:t>teams and use them flexibly.</a:t>
            </a:r>
          </a:p>
          <a:p>
            <a:pPr marL="342900" indent="-342900">
              <a:spcBef>
                <a:spcPts val="1200"/>
              </a:spcBef>
              <a:buFont typeface="+mj-lt"/>
              <a:buAutoNum type="arabicPeriod"/>
            </a:pPr>
            <a:r>
              <a:rPr lang="en-US" dirty="0" smtClean="0"/>
              <a:t>There should be agreements to use MIRG Liaison officers in the RCC. </a:t>
            </a:r>
            <a:endParaRPr lang="en-US" dirty="0"/>
          </a:p>
          <a:p>
            <a:pPr marL="342900" indent="-342900">
              <a:spcBef>
                <a:spcPts val="1200"/>
              </a:spcBef>
              <a:buFont typeface="+mj-lt"/>
              <a:buAutoNum type="arabicPeriod"/>
            </a:pPr>
            <a:r>
              <a:rPr lang="en-US" dirty="0"/>
              <a:t>The co-ordination and command structure of external help used in ship fires should be </a:t>
            </a:r>
            <a:r>
              <a:rPr lang="en-US" dirty="0" smtClean="0"/>
              <a:t>clarified.</a:t>
            </a:r>
          </a:p>
          <a:p>
            <a:pPr marL="342900" indent="-342900">
              <a:spcBef>
                <a:spcPts val="1200"/>
              </a:spcBef>
              <a:buFont typeface="+mj-lt"/>
              <a:buAutoNum type="arabicPeriod"/>
            </a:pPr>
            <a:r>
              <a:rPr lang="en-US" dirty="0"/>
              <a:t>Base locations, transport logistics and on-call arrangements of MIRG units and SAR helicopters should be developed as a </a:t>
            </a:r>
            <a:r>
              <a:rPr lang="en-US" dirty="0" smtClean="0"/>
              <a:t>whole.</a:t>
            </a:r>
            <a:endParaRPr lang="en-US" dirty="0"/>
          </a:p>
          <a:p>
            <a:pPr marL="342900" indent="-342900">
              <a:spcBef>
                <a:spcPts val="1200"/>
              </a:spcBef>
              <a:buFont typeface="+mj-lt"/>
              <a:buAutoNum type="arabicPeriod"/>
            </a:pPr>
            <a:r>
              <a:rPr lang="en-US" dirty="0"/>
              <a:t>Joint ship fire drills between vessels and MIRG teams should be </a:t>
            </a:r>
            <a:r>
              <a:rPr lang="en-US" dirty="0" smtClean="0"/>
              <a:t>developed.</a:t>
            </a:r>
          </a:p>
          <a:p>
            <a:pPr marL="342900" indent="-342900">
              <a:spcBef>
                <a:spcPts val="1200"/>
              </a:spcBef>
              <a:buFont typeface="+mj-lt"/>
              <a:buAutoNum type="arabicPeriod"/>
            </a:pPr>
            <a:r>
              <a:rPr lang="en-US" dirty="0" smtClean="0"/>
              <a:t>Redundancy in division of work related emergencies on ships should be developed to withstand the absence of individual key persons. </a:t>
            </a: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5435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isällön paikkamerkki 1"/>
          <p:cNvSpPr>
            <a:spLocks noGrp="1"/>
          </p:cNvSpPr>
          <p:nvPr>
            <p:ph idx="1"/>
          </p:nvPr>
        </p:nvSpPr>
        <p:spPr>
          <a:xfrm>
            <a:off x="646881" y="1655702"/>
            <a:ext cx="5722021" cy="4139347"/>
          </a:xfrm>
        </p:spPr>
        <p:txBody>
          <a:bodyPr/>
          <a:lstStyle/>
          <a:p>
            <a:endParaRPr lang="en-US" dirty="0" smtClean="0"/>
          </a:p>
          <a:p>
            <a:r>
              <a:rPr lang="en-US" dirty="0" smtClean="0"/>
              <a:t>Vessel </a:t>
            </a:r>
            <a:r>
              <a:rPr lang="en-US" dirty="0"/>
              <a:t>Triage </a:t>
            </a:r>
            <a:endParaRPr lang="en-US" dirty="0" smtClean="0"/>
          </a:p>
          <a:p>
            <a:r>
              <a:rPr lang="en-US" dirty="0"/>
              <a:t>Occupational </a:t>
            </a:r>
            <a:r>
              <a:rPr lang="en-US" dirty="0" smtClean="0"/>
              <a:t>safety</a:t>
            </a:r>
            <a:endParaRPr lang="en-US" dirty="0"/>
          </a:p>
          <a:p>
            <a:r>
              <a:rPr lang="en-US" dirty="0"/>
              <a:t>Distress Vessel </a:t>
            </a:r>
          </a:p>
          <a:p>
            <a:r>
              <a:rPr lang="en-US" dirty="0"/>
              <a:t>Requesting assistance</a:t>
            </a:r>
          </a:p>
          <a:p>
            <a:r>
              <a:rPr lang="en-US" dirty="0"/>
              <a:t>The Role of MIRG Operations Commander </a:t>
            </a:r>
          </a:p>
          <a:p>
            <a:r>
              <a:rPr lang="en-US" dirty="0"/>
              <a:t>The Role of MIRG/Fire Liaison Officer </a:t>
            </a:r>
          </a:p>
          <a:p>
            <a:r>
              <a:rPr lang="en-US" dirty="0"/>
              <a:t>Communications during international MIRG operations </a:t>
            </a:r>
          </a:p>
          <a:p>
            <a:r>
              <a:rPr lang="en-US" dirty="0"/>
              <a:t>Completion of operations – return </a:t>
            </a:r>
            <a:r>
              <a:rPr lang="en-US" dirty="0" smtClean="0"/>
              <a:t>journey</a:t>
            </a:r>
            <a:endParaRPr lang="en-US" dirty="0"/>
          </a:p>
        </p:txBody>
      </p:sp>
      <p:sp>
        <p:nvSpPr>
          <p:cNvPr id="3" name="Sisällön paikkamerkki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fi-FI" dirty="0" err="1"/>
              <a:t>Baltic</a:t>
            </a:r>
            <a:r>
              <a:rPr lang="fi-FI" dirty="0"/>
              <a:t> </a:t>
            </a:r>
            <a:r>
              <a:rPr lang="fi-FI" dirty="0" err="1"/>
              <a:t>Sea</a:t>
            </a:r>
            <a:r>
              <a:rPr lang="fi-FI" dirty="0"/>
              <a:t> MIRG</a:t>
            </a:r>
          </a:p>
        </p:txBody>
      </p:sp>
      <p:sp>
        <p:nvSpPr>
          <p:cNvPr id="4" name="Otsikko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WP 3</a:t>
            </a:r>
            <a:r>
              <a:rPr lang="en-US" dirty="0"/>
              <a:t>: SOPs being </a:t>
            </a:r>
            <a:r>
              <a:rPr lang="en-US" dirty="0" smtClean="0"/>
              <a:t>developed</a:t>
            </a:r>
            <a:r>
              <a:rPr lang="en-US" dirty="0"/>
              <a:t/>
            </a:r>
            <a:br>
              <a:rPr lang="en-US" dirty="0"/>
            </a:br>
            <a:endParaRPr lang="fi-FI" dirty="0"/>
          </a:p>
        </p:txBody>
      </p:sp>
      <p:pic>
        <p:nvPicPr>
          <p:cNvPr id="6" name="Kuva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4354" y="2224065"/>
            <a:ext cx="2626242" cy="3406661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7246" y="4399516"/>
            <a:ext cx="1705123" cy="3977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36537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isällön paikkamerkki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fi-FI" dirty="0" err="1"/>
              <a:t>Baltic</a:t>
            </a:r>
            <a:r>
              <a:rPr lang="fi-FI" dirty="0"/>
              <a:t> </a:t>
            </a:r>
            <a:r>
              <a:rPr lang="fi-FI" dirty="0" err="1"/>
              <a:t>Sea</a:t>
            </a:r>
            <a:r>
              <a:rPr lang="fi-FI" dirty="0"/>
              <a:t> MIRG</a:t>
            </a:r>
          </a:p>
        </p:txBody>
      </p:sp>
      <p:sp>
        <p:nvSpPr>
          <p:cNvPr id="4" name="Otsikko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WP 3: Cooperation with shipping companies </a:t>
            </a:r>
            <a:endParaRPr lang="fi-FI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724" y="2229737"/>
            <a:ext cx="8332757" cy="32054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6352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000" b="0" dirty="0" smtClean="0"/>
              <a:t>Thank you for your attention</a:t>
            </a:r>
            <a:br>
              <a:rPr lang="en-US" sz="2000" b="0" dirty="0" smtClean="0"/>
            </a:br>
            <a:r>
              <a:rPr lang="en-US" sz="2000" b="0" dirty="0" smtClean="0"/>
              <a:t/>
            </a:r>
            <a:br>
              <a:rPr lang="en-US" sz="2000" b="0" dirty="0" smtClean="0"/>
            </a:br>
            <a:r>
              <a:rPr lang="en-US" sz="2000" b="0" dirty="0" smtClean="0"/>
              <a:t>Further information: </a:t>
            </a:r>
            <a:br>
              <a:rPr lang="en-US" sz="2000" b="0" dirty="0" smtClean="0"/>
            </a:br>
            <a:r>
              <a:rPr lang="en-US" sz="2000" b="0" dirty="0" smtClean="0"/>
              <a:t>http://www.raja.fi/MIRG</a:t>
            </a:r>
            <a:endParaRPr lang="sv-SE" sz="2000" b="0" dirty="0"/>
          </a:p>
        </p:txBody>
      </p:sp>
    </p:spTree>
    <p:extLst>
      <p:ext uri="{BB962C8B-B14F-4D97-AF65-F5344CB8AC3E}">
        <p14:creationId xmlns:p14="http://schemas.microsoft.com/office/powerpoint/2010/main" val="4285845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isällön paikkamerkki 1"/>
          <p:cNvSpPr>
            <a:spLocks noGrp="1"/>
          </p:cNvSpPr>
          <p:nvPr>
            <p:ph idx="1"/>
          </p:nvPr>
        </p:nvSpPr>
        <p:spPr>
          <a:xfrm>
            <a:off x="646881" y="1946575"/>
            <a:ext cx="5793676" cy="4139347"/>
          </a:xfrm>
        </p:spPr>
        <p:txBody>
          <a:bodyPr/>
          <a:lstStyle/>
          <a:p>
            <a:r>
              <a:rPr lang="en-US" dirty="0" smtClean="0"/>
              <a:t>The goal is to </a:t>
            </a:r>
            <a:r>
              <a:rPr lang="en-US" dirty="0"/>
              <a:t>promote the integration process of </a:t>
            </a:r>
            <a:r>
              <a:rPr lang="en-US" dirty="0" smtClean="0"/>
              <a:t>method </a:t>
            </a:r>
            <a:r>
              <a:rPr lang="en-US" dirty="0"/>
              <a:t>into the guidelines of the International Maritime </a:t>
            </a:r>
            <a:r>
              <a:rPr lang="en-US" dirty="0" err="1"/>
              <a:t>Organisation</a:t>
            </a:r>
            <a:r>
              <a:rPr lang="en-US" dirty="0"/>
              <a:t> (IMO</a:t>
            </a:r>
            <a:r>
              <a:rPr lang="en-US" dirty="0" smtClean="0"/>
              <a:t>).</a:t>
            </a:r>
          </a:p>
          <a:p>
            <a:endParaRPr lang="fi-FI" sz="1800" dirty="0"/>
          </a:p>
          <a:p>
            <a:pPr lvl="0"/>
            <a:r>
              <a:rPr lang="en-GB" dirty="0" smtClean="0"/>
              <a:t>Lead partner: Finnish Border Guard</a:t>
            </a:r>
            <a:endParaRPr lang="fi-FI" sz="1800" dirty="0" smtClean="0"/>
          </a:p>
          <a:p>
            <a:pPr lvl="0"/>
            <a:endParaRPr lang="en-US" dirty="0" smtClean="0"/>
          </a:p>
          <a:p>
            <a:pPr lvl="0"/>
            <a:r>
              <a:rPr lang="en-US" dirty="0" smtClean="0"/>
              <a:t>Estimated </a:t>
            </a:r>
            <a:r>
              <a:rPr lang="en-US" dirty="0"/>
              <a:t>duration and deadline: 1.9.2015 - 31.10.2017 (2 years 2 months) </a:t>
            </a:r>
          </a:p>
          <a:p>
            <a:pPr lvl="0"/>
            <a:endParaRPr lang="en-US" dirty="0" smtClean="0"/>
          </a:p>
          <a:p>
            <a:pPr lvl="0"/>
            <a:r>
              <a:rPr lang="en-US" dirty="0" smtClean="0"/>
              <a:t>Total </a:t>
            </a:r>
            <a:r>
              <a:rPr lang="en-US" dirty="0"/>
              <a:t>funding: 150 000 €</a:t>
            </a:r>
          </a:p>
          <a:p>
            <a:pPr lvl="0"/>
            <a:r>
              <a:rPr lang="en-US" dirty="0"/>
              <a:t>Split by source: The Ministry for Foreign Affairs of Finland with 120 000 €, the Finnish Border Guard with 30 000 €. </a:t>
            </a:r>
          </a:p>
          <a:p>
            <a:pPr lvl="0"/>
            <a:endParaRPr lang="en-US" dirty="0" smtClean="0"/>
          </a:p>
          <a:p>
            <a:pPr lvl="0"/>
            <a:endParaRPr lang="fi-FI" sz="1800" dirty="0"/>
          </a:p>
          <a:p>
            <a:pPr lvl="0"/>
            <a:endParaRPr lang="fi-FI" dirty="0"/>
          </a:p>
        </p:txBody>
      </p:sp>
      <p:sp>
        <p:nvSpPr>
          <p:cNvPr id="3" name="Sisällön paikkamerkki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fi-FI" dirty="0" err="1" smtClean="0"/>
              <a:t>Vessel</a:t>
            </a:r>
            <a:r>
              <a:rPr lang="fi-FI" dirty="0" smtClean="0"/>
              <a:t> </a:t>
            </a:r>
            <a:r>
              <a:rPr lang="fi-FI" dirty="0" err="1" smtClean="0"/>
              <a:t>Triage</a:t>
            </a:r>
            <a:endParaRPr lang="fi-FI" dirty="0"/>
          </a:p>
        </p:txBody>
      </p:sp>
      <p:sp>
        <p:nvSpPr>
          <p:cNvPr id="4" name="Otsikko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Project Details</a:t>
            </a:r>
            <a:endParaRPr lang="fi-FI" dirty="0"/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2716" y="1689845"/>
            <a:ext cx="1851571" cy="25752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2878" y="3477884"/>
            <a:ext cx="1866970" cy="2608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77918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isällön paikkamerkki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Vessel Triage method was published at IMO NCSR 3 </a:t>
            </a:r>
            <a:r>
              <a:rPr lang="en-US" dirty="0" smtClean="0"/>
              <a:t>(2016)          /document 3/21/2</a:t>
            </a:r>
          </a:p>
          <a:p>
            <a:endParaRPr lang="en-US" dirty="0" smtClean="0"/>
          </a:p>
          <a:p>
            <a:r>
              <a:rPr lang="en-US" dirty="0" smtClean="0"/>
              <a:t>Quotation </a:t>
            </a:r>
            <a:r>
              <a:rPr lang="en-US" dirty="0"/>
              <a:t>from the meeting report</a:t>
            </a:r>
            <a:r>
              <a:rPr lang="en-US" dirty="0" smtClean="0"/>
              <a:t>:</a:t>
            </a:r>
            <a:r>
              <a:rPr lang="en-US" dirty="0"/>
              <a:t/>
            </a:r>
            <a:br>
              <a:rPr lang="en-US" dirty="0"/>
            </a:br>
            <a:r>
              <a:rPr lang="en-US" i="1" dirty="0" smtClean="0"/>
              <a:t>Consequently</a:t>
            </a:r>
            <a:r>
              <a:rPr lang="en-US" i="1" dirty="0"/>
              <a:t>, the group agreed to invite the Sub-Committee to encourage Member States, SAR services and other parties to test the Vessel TRIAGE method and to provide their feedback as appropriate to the email address vesseltriage@raja.fi, so that Finland can take account of their experience in preparing further Vessel TRIAGE documentation</a:t>
            </a:r>
            <a:r>
              <a:rPr lang="en-US" i="1" dirty="0" smtClean="0"/>
              <a:t>. </a:t>
            </a:r>
            <a:endParaRPr lang="en-US" i="1" dirty="0"/>
          </a:p>
          <a:p>
            <a:endParaRPr lang="fi-FI" dirty="0"/>
          </a:p>
        </p:txBody>
      </p:sp>
      <p:sp>
        <p:nvSpPr>
          <p:cNvPr id="3" name="Sisällön paikkamerkki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fi-FI" dirty="0" err="1" smtClean="0"/>
              <a:t>Vessel</a:t>
            </a:r>
            <a:r>
              <a:rPr lang="fi-FI" dirty="0" smtClean="0"/>
              <a:t> </a:t>
            </a:r>
            <a:r>
              <a:rPr lang="fi-FI" dirty="0" err="1" smtClean="0"/>
              <a:t>Triage</a:t>
            </a:r>
            <a:endParaRPr lang="fi-FI" dirty="0"/>
          </a:p>
        </p:txBody>
      </p:sp>
      <p:sp>
        <p:nvSpPr>
          <p:cNvPr id="4" name="Otsikko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Progress since </a:t>
            </a:r>
            <a:r>
              <a:rPr lang="en-US" dirty="0"/>
              <a:t>the </a:t>
            </a:r>
            <a:r>
              <a:rPr lang="en-US" dirty="0" smtClean="0"/>
              <a:t>most recent </a:t>
            </a:r>
            <a:r>
              <a:rPr lang="en-US" dirty="0"/>
              <a:t>meeting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1888281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isällön paikkamerkki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fi-FI" dirty="0" err="1" smtClean="0"/>
              <a:t>Vessel</a:t>
            </a:r>
            <a:r>
              <a:rPr lang="fi-FI" dirty="0" smtClean="0"/>
              <a:t> </a:t>
            </a:r>
            <a:r>
              <a:rPr lang="fi-FI" dirty="0" err="1" smtClean="0"/>
              <a:t>Triage</a:t>
            </a:r>
            <a:endParaRPr lang="fi-FI" dirty="0"/>
          </a:p>
        </p:txBody>
      </p:sp>
      <p:sp>
        <p:nvSpPr>
          <p:cNvPr id="4" name="Otsikko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Future steps to be taken at the IMO</a:t>
            </a:r>
            <a:endParaRPr lang="fi-FI" dirty="0"/>
          </a:p>
        </p:txBody>
      </p:sp>
      <p:pic>
        <p:nvPicPr>
          <p:cNvPr id="5" name="Kuva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002307" y="2841707"/>
            <a:ext cx="14460089" cy="5294433"/>
          </a:xfrm>
          <a:prstGeom prst="rect">
            <a:avLst/>
          </a:prstGeom>
        </p:spPr>
      </p:pic>
      <p:sp>
        <p:nvSpPr>
          <p:cNvPr id="6" name="Tekstiruutu 5"/>
          <p:cNvSpPr txBox="1"/>
          <p:nvPr/>
        </p:nvSpPr>
        <p:spPr>
          <a:xfrm>
            <a:off x="280178" y="2382881"/>
            <a:ext cx="1360967" cy="830997"/>
          </a:xfrm>
          <a:prstGeom prst="rect">
            <a:avLst/>
          </a:prstGeom>
          <a:noFill/>
          <a:ln w="9525">
            <a:solidFill>
              <a:srgbClr val="156570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i-FI" sz="1600" b="0" i="1" u="none" strike="noStrike" kern="0" cap="none" spc="0" normalizeH="0" baseline="0" noProof="0" dirty="0" err="1" smtClean="0">
                <a:ln>
                  <a:noFill/>
                </a:ln>
                <a:solidFill>
                  <a:srgbClr val="156570"/>
                </a:solidFill>
                <a:effectLst/>
                <a:uLnTx/>
                <a:uFillTx/>
                <a:ea typeface="Arial Unicode MS"/>
                <a:cs typeface="Arial Unicode MS"/>
              </a:rPr>
              <a:t>First</a:t>
            </a:r>
            <a:r>
              <a:rPr kumimoji="0" lang="fi-FI" sz="1600" b="0" i="1" u="none" strike="noStrike" kern="0" cap="none" spc="0" normalizeH="0" baseline="0" noProof="0" dirty="0" smtClean="0">
                <a:ln>
                  <a:noFill/>
                </a:ln>
                <a:solidFill>
                  <a:srgbClr val="156570"/>
                </a:solidFill>
                <a:effectLst/>
                <a:uLnTx/>
                <a:uFillTx/>
                <a:ea typeface="Arial Unicode MS"/>
                <a:cs typeface="Arial Unicode MS"/>
              </a:rPr>
              <a:t> </a:t>
            </a:r>
            <a:r>
              <a:rPr kumimoji="0" lang="fi-FI" sz="1600" b="0" i="1" u="none" strike="noStrike" kern="0" cap="none" spc="0" normalizeH="0" baseline="0" noProof="0" dirty="0" err="1" smtClean="0">
                <a:ln>
                  <a:noFill/>
                </a:ln>
                <a:solidFill>
                  <a:srgbClr val="156570"/>
                </a:solidFill>
                <a:effectLst/>
                <a:uLnTx/>
                <a:uFillTx/>
                <a:ea typeface="Arial Unicode MS"/>
                <a:cs typeface="Arial Unicode MS"/>
              </a:rPr>
              <a:t>presentation</a:t>
            </a:r>
            <a:r>
              <a:rPr kumimoji="0" lang="fi-FI" sz="1600" b="0" i="1" u="none" strike="noStrike" kern="0" cap="none" spc="0" normalizeH="0" noProof="0" dirty="0" smtClean="0">
                <a:ln>
                  <a:noFill/>
                </a:ln>
                <a:solidFill>
                  <a:srgbClr val="156570"/>
                </a:solidFill>
                <a:effectLst/>
                <a:uLnTx/>
                <a:uFillTx/>
                <a:ea typeface="Arial Unicode MS"/>
                <a:cs typeface="Arial Unicode MS"/>
              </a:rPr>
              <a:t> at the IMO</a:t>
            </a:r>
            <a:endParaRPr kumimoji="0" lang="fi-FI" sz="1600" b="0" i="1" u="none" strike="noStrike" kern="0" cap="none" spc="0" normalizeH="0" baseline="0" noProof="0" dirty="0" smtClean="0">
              <a:ln>
                <a:noFill/>
              </a:ln>
              <a:solidFill>
                <a:srgbClr val="156570"/>
              </a:solidFill>
              <a:effectLst/>
              <a:uLnTx/>
              <a:uFillTx/>
              <a:ea typeface="Arial Unicode MS"/>
              <a:cs typeface="Arial Unicode MS"/>
            </a:endParaRPr>
          </a:p>
        </p:txBody>
      </p:sp>
      <p:cxnSp>
        <p:nvCxnSpPr>
          <p:cNvPr id="8" name="Suora nuoliyhdysviiva 7"/>
          <p:cNvCxnSpPr/>
          <p:nvPr/>
        </p:nvCxnSpPr>
        <p:spPr>
          <a:xfrm flipH="1">
            <a:off x="2074988" y="3687247"/>
            <a:ext cx="152750" cy="580845"/>
          </a:xfrm>
          <a:prstGeom prst="straightConnector1">
            <a:avLst/>
          </a:prstGeom>
          <a:ln w="9525">
            <a:solidFill>
              <a:schemeClr val="accent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ekstiruutu 8"/>
          <p:cNvSpPr txBox="1"/>
          <p:nvPr/>
        </p:nvSpPr>
        <p:spPr>
          <a:xfrm>
            <a:off x="2837916" y="1940930"/>
            <a:ext cx="1654461" cy="830997"/>
          </a:xfrm>
          <a:prstGeom prst="rect">
            <a:avLst/>
          </a:prstGeom>
          <a:noFill/>
          <a:ln w="9525">
            <a:solidFill>
              <a:srgbClr val="156570"/>
            </a:solidFill>
          </a:ln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i-FI" sz="1600" b="0" i="1" u="none" strike="noStrike" kern="0" cap="none" spc="0" normalizeH="0" baseline="0" noProof="0" dirty="0" err="1" smtClean="0">
                <a:ln>
                  <a:noFill/>
                </a:ln>
                <a:solidFill>
                  <a:srgbClr val="156570"/>
                </a:solidFill>
                <a:effectLst/>
                <a:uLnTx/>
                <a:uFillTx/>
                <a:ea typeface="Arial Unicode MS"/>
                <a:cs typeface="Arial Unicode MS"/>
              </a:rPr>
              <a:t>Summary</a:t>
            </a:r>
            <a:r>
              <a:rPr kumimoji="0" lang="fi-FI" sz="1600" b="0" i="1" u="none" strike="noStrike" kern="0" cap="none" spc="0" normalizeH="0" baseline="0" noProof="0" dirty="0" smtClean="0">
                <a:ln>
                  <a:noFill/>
                </a:ln>
                <a:solidFill>
                  <a:srgbClr val="156570"/>
                </a:solidFill>
                <a:effectLst/>
                <a:uLnTx/>
                <a:uFillTx/>
                <a:ea typeface="Arial Unicode MS"/>
                <a:cs typeface="Arial Unicode MS"/>
              </a:rPr>
              <a:t> of the </a:t>
            </a:r>
            <a:r>
              <a:rPr kumimoji="0" lang="fi-FI" sz="1600" b="0" i="1" u="none" strike="noStrike" kern="0" cap="none" spc="0" normalizeH="0" baseline="0" noProof="0" dirty="0" err="1" smtClean="0">
                <a:ln>
                  <a:noFill/>
                </a:ln>
                <a:solidFill>
                  <a:srgbClr val="156570"/>
                </a:solidFill>
                <a:effectLst/>
                <a:uLnTx/>
                <a:uFillTx/>
                <a:ea typeface="Arial Unicode MS"/>
                <a:cs typeface="Arial Unicode MS"/>
              </a:rPr>
              <a:t>testing</a:t>
            </a:r>
            <a:r>
              <a:rPr kumimoji="0" lang="fi-FI" sz="1600" b="0" i="1" u="none" strike="noStrike" kern="0" cap="none" spc="0" normalizeH="0" baseline="0" noProof="0" dirty="0" smtClean="0">
                <a:ln>
                  <a:noFill/>
                </a:ln>
                <a:solidFill>
                  <a:srgbClr val="156570"/>
                </a:solidFill>
                <a:effectLst/>
                <a:uLnTx/>
                <a:uFillTx/>
                <a:ea typeface="Arial Unicode MS"/>
                <a:cs typeface="Arial Unicode MS"/>
              </a:rPr>
              <a:t> </a:t>
            </a:r>
            <a:r>
              <a:rPr kumimoji="0" lang="fi-FI" sz="1600" b="0" i="1" u="none" strike="noStrike" kern="0" cap="none" spc="0" normalizeH="0" baseline="0" noProof="0" dirty="0" err="1" smtClean="0">
                <a:ln>
                  <a:noFill/>
                </a:ln>
                <a:solidFill>
                  <a:srgbClr val="156570"/>
                </a:solidFill>
                <a:effectLst/>
                <a:uLnTx/>
                <a:uFillTx/>
                <a:ea typeface="Arial Unicode MS"/>
                <a:cs typeface="Arial Unicode MS"/>
              </a:rPr>
              <a:t>results</a:t>
            </a:r>
            <a:r>
              <a:rPr kumimoji="0" lang="fi-FI" sz="1600" b="0" i="1" u="none" strike="noStrike" kern="0" cap="none" spc="0" normalizeH="0" baseline="0" noProof="0" dirty="0" smtClean="0">
                <a:ln>
                  <a:noFill/>
                </a:ln>
                <a:solidFill>
                  <a:srgbClr val="156570"/>
                </a:solidFill>
                <a:effectLst/>
                <a:uLnTx/>
                <a:uFillTx/>
                <a:ea typeface="Arial Unicode MS"/>
                <a:cs typeface="Arial Unicode MS"/>
              </a:rPr>
              <a:t> to the </a:t>
            </a:r>
            <a:r>
              <a:rPr lang="fi-FI" sz="1600" i="1" kern="0" dirty="0" smtClean="0">
                <a:solidFill>
                  <a:srgbClr val="156570"/>
                </a:solidFill>
                <a:ea typeface="Arial Unicode MS"/>
                <a:cs typeface="Arial Unicode MS"/>
              </a:rPr>
              <a:t>NCSR 4</a:t>
            </a:r>
            <a:r>
              <a:rPr kumimoji="0" lang="fi-FI" sz="1600" b="0" i="1" u="none" strike="noStrike" kern="0" cap="none" spc="0" normalizeH="0" baseline="0" noProof="0" dirty="0" smtClean="0">
                <a:ln>
                  <a:noFill/>
                </a:ln>
                <a:solidFill>
                  <a:srgbClr val="156570"/>
                </a:solidFill>
                <a:effectLst/>
                <a:uLnTx/>
                <a:uFillTx/>
                <a:ea typeface="Arial Unicode MS"/>
                <a:cs typeface="Arial Unicode MS"/>
              </a:rPr>
              <a:t> </a:t>
            </a:r>
          </a:p>
        </p:txBody>
      </p:sp>
      <p:cxnSp>
        <p:nvCxnSpPr>
          <p:cNvPr id="10" name="Suora nuoliyhdysviiva 9"/>
          <p:cNvCxnSpPr/>
          <p:nvPr/>
        </p:nvCxnSpPr>
        <p:spPr>
          <a:xfrm flipH="1">
            <a:off x="3482286" y="2771927"/>
            <a:ext cx="121817" cy="1496165"/>
          </a:xfrm>
          <a:prstGeom prst="straightConnector1">
            <a:avLst/>
          </a:prstGeom>
          <a:ln w="9525"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kstiruutu 13"/>
          <p:cNvSpPr txBox="1"/>
          <p:nvPr/>
        </p:nvSpPr>
        <p:spPr>
          <a:xfrm>
            <a:off x="5036331" y="2602650"/>
            <a:ext cx="2393062" cy="584775"/>
          </a:xfrm>
          <a:prstGeom prst="rect">
            <a:avLst/>
          </a:prstGeom>
          <a:noFill/>
          <a:ln w="9525">
            <a:solidFill>
              <a:srgbClr val="156570"/>
            </a:solidFill>
          </a:ln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i-FI" sz="1600" i="1" kern="0" dirty="0" err="1" smtClean="0">
                <a:solidFill>
                  <a:srgbClr val="156570"/>
                </a:solidFill>
                <a:ea typeface="Arial Unicode MS"/>
                <a:cs typeface="Arial Unicode MS"/>
              </a:rPr>
              <a:t>Further</a:t>
            </a:r>
            <a:r>
              <a:rPr lang="fi-FI" sz="1600" i="1" kern="0" dirty="0" smtClean="0">
                <a:solidFill>
                  <a:srgbClr val="156570"/>
                </a:solidFill>
                <a:ea typeface="Arial Unicode MS"/>
                <a:cs typeface="Arial Unicode MS"/>
              </a:rPr>
              <a:t> p</a:t>
            </a:r>
            <a:r>
              <a:rPr kumimoji="0" lang="fi-FI" sz="1600" b="0" i="1" u="none" strike="noStrike" kern="0" cap="none" spc="0" normalizeH="0" baseline="0" noProof="0" dirty="0" err="1" smtClean="0">
                <a:ln>
                  <a:noFill/>
                </a:ln>
                <a:solidFill>
                  <a:srgbClr val="156570"/>
                </a:solidFill>
                <a:effectLst/>
                <a:uLnTx/>
                <a:uFillTx/>
                <a:ea typeface="Arial Unicode MS"/>
                <a:cs typeface="Arial Unicode MS"/>
              </a:rPr>
              <a:t>roceedings</a:t>
            </a:r>
            <a:r>
              <a:rPr kumimoji="0" lang="fi-FI" sz="1600" b="0" i="1" u="none" strike="noStrike" kern="0" cap="none" spc="0" normalizeH="0" baseline="0" noProof="0" dirty="0" smtClean="0">
                <a:ln>
                  <a:noFill/>
                </a:ln>
                <a:solidFill>
                  <a:srgbClr val="156570"/>
                </a:solidFill>
                <a:effectLst/>
                <a:uLnTx/>
                <a:uFillTx/>
                <a:ea typeface="Arial Unicode MS"/>
                <a:cs typeface="Arial Unicode MS"/>
              </a:rPr>
              <a:t> at</a:t>
            </a:r>
            <a:r>
              <a:rPr kumimoji="0" lang="fi-FI" sz="1600" b="0" i="1" u="none" strike="noStrike" kern="0" cap="none" spc="0" normalizeH="0" noProof="0" dirty="0" smtClean="0">
                <a:ln>
                  <a:noFill/>
                </a:ln>
                <a:solidFill>
                  <a:srgbClr val="156570"/>
                </a:solidFill>
                <a:effectLst/>
                <a:uLnTx/>
                <a:uFillTx/>
                <a:ea typeface="Arial Unicode MS"/>
                <a:cs typeface="Arial Unicode MS"/>
              </a:rPr>
              <a:t> the IMO</a:t>
            </a:r>
            <a:endParaRPr kumimoji="0" lang="fi-FI" sz="1600" b="0" i="1" u="none" strike="noStrike" kern="0" cap="none" spc="0" normalizeH="0" baseline="0" noProof="0" dirty="0" smtClean="0">
              <a:ln>
                <a:noFill/>
              </a:ln>
              <a:solidFill>
                <a:srgbClr val="156570"/>
              </a:solidFill>
              <a:effectLst/>
              <a:uLnTx/>
              <a:uFillTx/>
              <a:ea typeface="Arial Unicode MS"/>
              <a:cs typeface="Arial Unicode MS"/>
            </a:endParaRPr>
          </a:p>
        </p:txBody>
      </p:sp>
      <p:sp>
        <p:nvSpPr>
          <p:cNvPr id="15" name="Ellipsi 14"/>
          <p:cNvSpPr/>
          <p:nvPr/>
        </p:nvSpPr>
        <p:spPr>
          <a:xfrm>
            <a:off x="2961290" y="3977669"/>
            <a:ext cx="5454501" cy="2745199"/>
          </a:xfrm>
          <a:prstGeom prst="ellipse">
            <a:avLst/>
          </a:prstGeom>
          <a:noFill/>
          <a:ln w="127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cxnSp>
        <p:nvCxnSpPr>
          <p:cNvPr id="17" name="Suora nuoliyhdysviiva 16"/>
          <p:cNvCxnSpPr/>
          <p:nvPr/>
        </p:nvCxnSpPr>
        <p:spPr>
          <a:xfrm flipH="1">
            <a:off x="5718149" y="3187425"/>
            <a:ext cx="17822" cy="776629"/>
          </a:xfrm>
          <a:prstGeom prst="straightConnector1">
            <a:avLst/>
          </a:prstGeom>
          <a:ln w="9525"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Suorakulmio 1"/>
          <p:cNvSpPr/>
          <p:nvPr/>
        </p:nvSpPr>
        <p:spPr>
          <a:xfrm>
            <a:off x="1756011" y="2856249"/>
            <a:ext cx="1639119" cy="830997"/>
          </a:xfrm>
          <a:prstGeom prst="rect">
            <a:avLst/>
          </a:prstGeom>
          <a:noFill/>
          <a:ln w="9525">
            <a:solidFill>
              <a:srgbClr val="156570"/>
            </a:solidFill>
          </a:ln>
        </p:spPr>
        <p:txBody>
          <a:bodyPr wrap="square" rtlCol="0">
            <a:spAutoFit/>
          </a:bodyPr>
          <a:lstStyle/>
          <a:p>
            <a:pPr algn="ctr" defTabSz="914400"/>
            <a:r>
              <a:rPr lang="fi-FI" sz="1600" i="1" kern="0" dirty="0" smtClean="0">
                <a:solidFill>
                  <a:srgbClr val="156570"/>
                </a:solidFill>
                <a:ea typeface="Arial Unicode MS"/>
                <a:cs typeface="Arial Unicode MS"/>
              </a:rPr>
              <a:t>Finland </a:t>
            </a:r>
            <a:r>
              <a:rPr lang="fi-FI" sz="1600" i="1" kern="0" dirty="0" err="1" smtClean="0">
                <a:solidFill>
                  <a:srgbClr val="156570"/>
                </a:solidFill>
                <a:ea typeface="Arial Unicode MS"/>
                <a:cs typeface="Arial Unicode MS"/>
              </a:rPr>
              <a:t>will</a:t>
            </a:r>
            <a:r>
              <a:rPr lang="fi-FI" sz="1600" i="1" kern="0" dirty="0" smtClean="0">
                <a:solidFill>
                  <a:srgbClr val="156570"/>
                </a:solidFill>
                <a:ea typeface="Arial Unicode MS"/>
                <a:cs typeface="Arial Unicode MS"/>
              </a:rPr>
              <a:t> </a:t>
            </a:r>
            <a:r>
              <a:rPr lang="fi-FI" sz="1600" i="1" kern="0" dirty="0" err="1" smtClean="0">
                <a:solidFill>
                  <a:srgbClr val="156570"/>
                </a:solidFill>
                <a:ea typeface="Arial Unicode MS"/>
                <a:cs typeface="Arial Unicode MS"/>
              </a:rPr>
              <a:t>ask</a:t>
            </a:r>
            <a:r>
              <a:rPr lang="fi-FI" sz="1600" i="1" kern="0" dirty="0" smtClean="0">
                <a:solidFill>
                  <a:srgbClr val="156570"/>
                </a:solidFill>
                <a:ea typeface="Arial Unicode MS"/>
                <a:cs typeface="Arial Unicode MS"/>
              </a:rPr>
              <a:t> </a:t>
            </a:r>
            <a:r>
              <a:rPr lang="fi-FI" sz="1600" i="1" kern="0" dirty="0" err="1" smtClean="0">
                <a:solidFill>
                  <a:srgbClr val="156570"/>
                </a:solidFill>
                <a:ea typeface="Arial Unicode MS"/>
                <a:cs typeface="Arial Unicode MS"/>
              </a:rPr>
              <a:t>support</a:t>
            </a:r>
            <a:r>
              <a:rPr lang="fi-FI" sz="1600" i="1" kern="0" dirty="0" smtClean="0">
                <a:solidFill>
                  <a:srgbClr val="156570"/>
                </a:solidFill>
                <a:ea typeface="Arial Unicode MS"/>
                <a:cs typeface="Arial Unicode MS"/>
              </a:rPr>
              <a:t> for </a:t>
            </a:r>
            <a:r>
              <a:rPr lang="fi-FI" sz="1600" i="1" kern="0" dirty="0" err="1" smtClean="0">
                <a:solidFill>
                  <a:srgbClr val="156570"/>
                </a:solidFill>
                <a:ea typeface="Arial Unicode MS"/>
                <a:cs typeface="Arial Unicode MS"/>
              </a:rPr>
              <a:t>drafting</a:t>
            </a:r>
            <a:r>
              <a:rPr lang="fi-FI" sz="1600" i="1" kern="0" dirty="0" smtClean="0">
                <a:solidFill>
                  <a:srgbClr val="156570"/>
                </a:solidFill>
                <a:ea typeface="Arial Unicode MS"/>
                <a:cs typeface="Arial Unicode MS"/>
              </a:rPr>
              <a:t> </a:t>
            </a:r>
            <a:r>
              <a:rPr lang="fi-FI" sz="1600" i="1" kern="0" dirty="0" err="1" smtClean="0">
                <a:solidFill>
                  <a:srgbClr val="156570"/>
                </a:solidFill>
                <a:ea typeface="Arial Unicode MS"/>
                <a:cs typeface="Arial Unicode MS"/>
              </a:rPr>
              <a:t>group</a:t>
            </a:r>
            <a:endParaRPr lang="fi-FI" sz="1600" i="1" kern="0" dirty="0">
              <a:solidFill>
                <a:srgbClr val="156570"/>
              </a:solidFill>
              <a:ea typeface="Arial Unicode MS"/>
              <a:cs typeface="Arial Unicode MS"/>
            </a:endParaRPr>
          </a:p>
        </p:txBody>
      </p:sp>
      <p:cxnSp>
        <p:nvCxnSpPr>
          <p:cNvPr id="13" name="Suora nuoliyhdysviiva 12"/>
          <p:cNvCxnSpPr/>
          <p:nvPr/>
        </p:nvCxnSpPr>
        <p:spPr>
          <a:xfrm>
            <a:off x="855728" y="3222085"/>
            <a:ext cx="53670" cy="1046007"/>
          </a:xfrm>
          <a:prstGeom prst="straightConnector1">
            <a:avLst/>
          </a:prstGeom>
          <a:ln w="9525">
            <a:solidFill>
              <a:schemeClr val="accent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55209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646882" y="1391508"/>
            <a:ext cx="8202919" cy="428056"/>
          </a:xfrm>
        </p:spPr>
        <p:txBody>
          <a:bodyPr/>
          <a:lstStyle/>
          <a:p>
            <a:r>
              <a:rPr lang="en-US" dirty="0"/>
              <a:t>Progress </a:t>
            </a:r>
            <a:r>
              <a:rPr lang="en-US" dirty="0" smtClean="0"/>
              <a:t>since </a:t>
            </a:r>
            <a:r>
              <a:rPr lang="en-US" dirty="0"/>
              <a:t>the most recent meeting</a:t>
            </a:r>
            <a:endParaRPr lang="fi-FI" dirty="0"/>
          </a:p>
        </p:txBody>
      </p:sp>
      <p:sp>
        <p:nvSpPr>
          <p:cNvPr id="3" name="Sisällön paikkamerkki 2"/>
          <p:cNvSpPr>
            <a:spLocks noGrp="1"/>
          </p:cNvSpPr>
          <p:nvPr>
            <p:ph sz="half" idx="1"/>
          </p:nvPr>
        </p:nvSpPr>
        <p:spPr>
          <a:xfrm>
            <a:off x="646881" y="1947601"/>
            <a:ext cx="7868966" cy="4525963"/>
          </a:xfrm>
        </p:spPr>
        <p:txBody>
          <a:bodyPr/>
          <a:lstStyle/>
          <a:p>
            <a:r>
              <a:rPr lang="fi-FI" sz="2000" dirty="0" smtClean="0">
                <a:sym typeface="Wingdings" panose="05000000000000000000" pitchFamily="2" charset="2"/>
              </a:rPr>
              <a:t>A </a:t>
            </a:r>
            <a:r>
              <a:rPr lang="fi-FI" sz="2000" dirty="0" err="1">
                <a:sym typeface="Wingdings" panose="05000000000000000000" pitchFamily="2" charset="2"/>
              </a:rPr>
              <a:t>s</a:t>
            </a:r>
            <a:r>
              <a:rPr lang="fi-FI" sz="2000" dirty="0" err="1" smtClean="0">
                <a:sym typeface="Wingdings" panose="05000000000000000000" pitchFamily="2" charset="2"/>
              </a:rPr>
              <a:t>cientific</a:t>
            </a:r>
            <a:r>
              <a:rPr lang="fi-FI" sz="2000" dirty="0" smtClean="0">
                <a:sym typeface="Wingdings" panose="05000000000000000000" pitchFamily="2" charset="2"/>
              </a:rPr>
              <a:t> </a:t>
            </a:r>
            <a:r>
              <a:rPr lang="fi-FI" sz="2000" dirty="0" err="1" smtClean="0">
                <a:sym typeface="Wingdings" panose="05000000000000000000" pitchFamily="2" charset="2"/>
              </a:rPr>
              <a:t>article</a:t>
            </a:r>
            <a:r>
              <a:rPr lang="fi-FI" sz="2000" dirty="0" smtClean="0">
                <a:sym typeface="Wingdings" panose="05000000000000000000" pitchFamily="2" charset="2"/>
              </a:rPr>
              <a:t> </a:t>
            </a:r>
            <a:r>
              <a:rPr lang="fi-FI" sz="2000" dirty="0" err="1" smtClean="0">
                <a:sym typeface="Wingdings" panose="05000000000000000000" pitchFamily="2" charset="2"/>
              </a:rPr>
              <a:t>was</a:t>
            </a:r>
            <a:r>
              <a:rPr lang="fi-FI" sz="2000" dirty="0" smtClean="0">
                <a:sym typeface="Wingdings" panose="05000000000000000000" pitchFamily="2" charset="2"/>
              </a:rPr>
              <a:t> </a:t>
            </a:r>
            <a:r>
              <a:rPr lang="fi-FI" sz="2000" dirty="0" err="1" smtClean="0">
                <a:sym typeface="Wingdings" panose="05000000000000000000" pitchFamily="2" charset="2"/>
              </a:rPr>
              <a:t>published</a:t>
            </a:r>
            <a:r>
              <a:rPr lang="fi-FI" sz="2000" dirty="0" smtClean="0">
                <a:sym typeface="Wingdings" panose="05000000000000000000" pitchFamily="2" charset="2"/>
              </a:rPr>
              <a:t> in </a:t>
            </a:r>
            <a:r>
              <a:rPr lang="fi-FI" sz="2000" dirty="0" err="1" smtClean="0">
                <a:sym typeface="Wingdings" panose="05000000000000000000" pitchFamily="2" charset="2"/>
              </a:rPr>
              <a:t>Safety</a:t>
            </a:r>
            <a:r>
              <a:rPr lang="fi-FI" sz="2000" dirty="0">
                <a:sym typeface="Wingdings" panose="05000000000000000000" pitchFamily="2" charset="2"/>
              </a:rPr>
              <a:t> </a:t>
            </a:r>
            <a:r>
              <a:rPr lang="fi-FI" sz="2000" dirty="0" smtClean="0">
                <a:sym typeface="Wingdings" panose="05000000000000000000" pitchFamily="2" charset="2"/>
              </a:rPr>
              <a:t>Science:</a:t>
            </a:r>
          </a:p>
          <a:p>
            <a:pPr marL="400050" lvl="1" indent="0">
              <a:buNone/>
            </a:pPr>
            <a:r>
              <a:rPr lang="fi-FI" sz="2000" dirty="0">
                <a:sym typeface="Wingdings" panose="05000000000000000000" pitchFamily="2" charset="2"/>
                <a:hlinkClick r:id="rId3"/>
              </a:rPr>
              <a:t>http://</a:t>
            </a:r>
            <a:r>
              <a:rPr lang="fi-FI" sz="2000" dirty="0" smtClean="0">
                <a:sym typeface="Wingdings" panose="05000000000000000000" pitchFamily="2" charset="2"/>
                <a:hlinkClick r:id="rId3"/>
              </a:rPr>
              <a:t>www.sciencedirect.com/science/article/pii/S0925753516000096</a:t>
            </a:r>
            <a:endParaRPr lang="fi-FI" sz="2000" dirty="0">
              <a:sym typeface="Wingdings" panose="05000000000000000000" pitchFamily="2" charset="2"/>
            </a:endParaRPr>
          </a:p>
          <a:p>
            <a:pPr marL="400050" lvl="1" indent="0">
              <a:buNone/>
            </a:pPr>
            <a:endParaRPr lang="fi-FI" sz="2000" dirty="0" smtClean="0">
              <a:sym typeface="Wingdings" panose="05000000000000000000" pitchFamily="2" charset="2"/>
            </a:endParaRPr>
          </a:p>
          <a:p>
            <a:r>
              <a:rPr lang="en-US" sz="2000" dirty="0">
                <a:sym typeface="Wingdings" panose="05000000000000000000" pitchFamily="2" charset="2"/>
              </a:rPr>
              <a:t>Testing phase (</a:t>
            </a:r>
            <a:r>
              <a:rPr lang="en-US" sz="2000" dirty="0" smtClean="0">
                <a:sym typeface="Wingdings" panose="05000000000000000000" pitchFamily="2" charset="2"/>
              </a:rPr>
              <a:t>Finnish Border Guard </a:t>
            </a:r>
            <a:r>
              <a:rPr lang="en-US" sz="2000" dirty="0">
                <a:sym typeface="Wingdings" panose="05000000000000000000" pitchFamily="2" charset="2"/>
              </a:rPr>
              <a:t>+ shipping companies) </a:t>
            </a:r>
            <a:r>
              <a:rPr lang="en-US" sz="2000" dirty="0" smtClean="0">
                <a:sym typeface="Wingdings" panose="05000000000000000000" pitchFamily="2" charset="2"/>
              </a:rPr>
              <a:t>of the method has </a:t>
            </a:r>
            <a:r>
              <a:rPr lang="en-US" sz="2000" dirty="0">
                <a:sym typeface="Wingdings" panose="05000000000000000000" pitchFamily="2" charset="2"/>
              </a:rPr>
              <a:t>started </a:t>
            </a:r>
            <a:r>
              <a:rPr lang="en-US" sz="2000" dirty="0" smtClean="0">
                <a:sym typeface="Wingdings" panose="05000000000000000000" pitchFamily="2" charset="2"/>
              </a:rPr>
              <a:t>during the </a:t>
            </a:r>
            <a:r>
              <a:rPr lang="en-US" sz="2000" dirty="0">
                <a:sym typeface="Wingdings" panose="05000000000000000000" pitchFamily="2" charset="2"/>
              </a:rPr>
              <a:t>autumn </a:t>
            </a:r>
            <a:r>
              <a:rPr lang="en-US" sz="2000" dirty="0" smtClean="0">
                <a:sym typeface="Wingdings" panose="05000000000000000000" pitchFamily="2" charset="2"/>
              </a:rPr>
              <a:t>2015 and simulator exercises have been carried out during the winter. </a:t>
            </a:r>
          </a:p>
          <a:p>
            <a:pPr lvl="1" indent="-342900">
              <a:buFont typeface="Wingdings"/>
              <a:buChar char="à"/>
            </a:pPr>
            <a:r>
              <a:rPr lang="en-US" sz="2000" dirty="0" smtClean="0">
                <a:sym typeface="Wingdings" panose="05000000000000000000" pitchFamily="2" charset="2"/>
              </a:rPr>
              <a:t>The </a:t>
            </a:r>
            <a:r>
              <a:rPr lang="en-US" sz="2000" dirty="0">
                <a:sym typeface="Wingdings" panose="05000000000000000000" pitchFamily="2" charset="2"/>
              </a:rPr>
              <a:t>feedback received has been mainly positive</a:t>
            </a:r>
            <a:r>
              <a:rPr lang="en-US" sz="2000" dirty="0" smtClean="0">
                <a:sym typeface="Wingdings" panose="05000000000000000000" pitchFamily="2" charset="2"/>
              </a:rPr>
              <a:t>.</a:t>
            </a:r>
          </a:p>
          <a:p>
            <a:pPr marL="400050" lvl="1" indent="0">
              <a:buNone/>
            </a:pPr>
            <a:endParaRPr lang="en-US" sz="2000" dirty="0" smtClean="0">
              <a:sym typeface="Wingdings" panose="05000000000000000000" pitchFamily="2" charset="2"/>
            </a:endParaRPr>
          </a:p>
          <a:p>
            <a:pPr marL="342900" lvl="1" indent="-342900">
              <a:buClr>
                <a:schemeClr val="tx1"/>
              </a:buClr>
              <a:buFont typeface="Arial"/>
              <a:buChar char="•"/>
            </a:pPr>
            <a:r>
              <a:rPr lang="en-US" sz="2000" dirty="0">
                <a:sym typeface="Wingdings" panose="05000000000000000000" pitchFamily="2" charset="2"/>
              </a:rPr>
              <a:t>The Vessel Triage APP will be published in May.</a:t>
            </a:r>
          </a:p>
          <a:p>
            <a:pPr lvl="1" indent="-342900"/>
            <a:endParaRPr lang="en-US" sz="2000" dirty="0">
              <a:sym typeface="Wingdings" panose="05000000000000000000" pitchFamily="2" charset="2"/>
            </a:endParaRPr>
          </a:p>
          <a:p>
            <a:pPr marL="400050" lvl="1" indent="0">
              <a:buNone/>
            </a:pPr>
            <a:endParaRPr lang="fi-FI" sz="2000" dirty="0" smtClean="0">
              <a:sym typeface="Wingdings" panose="05000000000000000000" pitchFamily="2" charset="2"/>
            </a:endParaRPr>
          </a:p>
          <a:p>
            <a:pPr marL="0" indent="0">
              <a:buNone/>
            </a:pPr>
            <a:endParaRPr lang="fi-FI" sz="2000" dirty="0" smtClean="0">
              <a:sym typeface="Wingdings" panose="05000000000000000000" pitchFamily="2" charset="2"/>
            </a:endParaRPr>
          </a:p>
          <a:p>
            <a:pPr marL="0" indent="0">
              <a:buNone/>
            </a:pPr>
            <a:endParaRPr lang="fi-FI" dirty="0"/>
          </a:p>
        </p:txBody>
      </p:sp>
      <p:sp>
        <p:nvSpPr>
          <p:cNvPr id="5" name="Sisällön paikkamerkki 4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fi-FI" dirty="0" err="1" smtClean="0"/>
              <a:t>Vessel</a:t>
            </a:r>
            <a:r>
              <a:rPr lang="fi-FI" dirty="0" smtClean="0"/>
              <a:t> </a:t>
            </a:r>
            <a:r>
              <a:rPr lang="fi-FI" dirty="0" err="1" smtClean="0"/>
              <a:t>Triage</a:t>
            </a:r>
            <a:endParaRPr lang="fi-FI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8413" y="4675189"/>
            <a:ext cx="2643187" cy="19881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05073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isällön paikkamerkki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fi-FI" dirty="0" err="1" smtClean="0"/>
              <a:t>Vessel</a:t>
            </a:r>
            <a:r>
              <a:rPr lang="fi-FI" dirty="0" smtClean="0"/>
              <a:t> </a:t>
            </a:r>
            <a:r>
              <a:rPr lang="fi-FI" dirty="0" err="1" smtClean="0"/>
              <a:t>Triage</a:t>
            </a:r>
            <a:endParaRPr lang="fi-FI" dirty="0"/>
          </a:p>
        </p:txBody>
      </p:sp>
      <p:sp>
        <p:nvSpPr>
          <p:cNvPr id="4" name="Otsikko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</a:t>
            </a:r>
            <a:r>
              <a:rPr lang="en-US" dirty="0" smtClean="0"/>
              <a:t>equests for the Steering Committee members and the Policy Area Coordinators</a:t>
            </a:r>
            <a:endParaRPr lang="fi-FI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8575" y="2440656"/>
            <a:ext cx="3772688" cy="28330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94465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000" b="0" dirty="0" smtClean="0"/>
              <a:t>Thank you for your attention</a:t>
            </a:r>
            <a:br>
              <a:rPr lang="en-US" sz="2000" b="0" dirty="0" smtClean="0"/>
            </a:br>
            <a:r>
              <a:rPr lang="en-US" sz="2000" b="0" dirty="0" smtClean="0"/>
              <a:t/>
            </a:r>
            <a:br>
              <a:rPr lang="en-US" sz="2000" b="0" dirty="0" smtClean="0"/>
            </a:br>
            <a:r>
              <a:rPr lang="en-US" sz="2000" b="0" dirty="0" smtClean="0"/>
              <a:t>Further information: </a:t>
            </a:r>
            <a:br>
              <a:rPr lang="en-US" sz="2000" b="0" dirty="0" smtClean="0"/>
            </a:br>
            <a:r>
              <a:rPr lang="en-US" sz="2000" b="0" dirty="0" smtClean="0"/>
              <a:t>http</a:t>
            </a:r>
            <a:r>
              <a:rPr lang="en-US" sz="2000" b="0" dirty="0"/>
              <a:t>://www.raja.fi/vesseltriage </a:t>
            </a:r>
            <a:br>
              <a:rPr lang="en-US" sz="2000" b="0" dirty="0"/>
            </a:br>
            <a:endParaRPr lang="sv-SE" sz="2000" b="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Baltic Sea Maritime Incident Responce Group (Baltic Sea MIRG) Project</a:t>
            </a:r>
            <a:endParaRPr lang="sv-SE" dirty="0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3502212" y="4534539"/>
            <a:ext cx="5430121" cy="1591624"/>
          </a:xfrm>
        </p:spPr>
        <p:txBody>
          <a:bodyPr>
            <a:normAutofit fontScale="77500" lnSpcReduction="20000"/>
          </a:bodyPr>
          <a:lstStyle/>
          <a:p>
            <a:pPr marL="0" indent="0"/>
            <a:r>
              <a:rPr lang="en-US" sz="2600" dirty="0" smtClean="0"/>
              <a:t>Policy </a:t>
            </a:r>
            <a:r>
              <a:rPr lang="en-US" sz="2600" dirty="0"/>
              <a:t>Area on Maritime Safety and Security (PA Safe)</a:t>
            </a:r>
            <a:endParaRPr lang="fi-FI" sz="2600" dirty="0" smtClean="0"/>
          </a:p>
          <a:p>
            <a:pPr marL="0" indent="0"/>
            <a:endParaRPr lang="fi-FI" sz="2600" dirty="0"/>
          </a:p>
          <a:p>
            <a:r>
              <a:rPr lang="fi-FI" sz="1800" dirty="0" smtClean="0"/>
              <a:t>Turku, 17 – 18 </a:t>
            </a:r>
            <a:r>
              <a:rPr lang="fi-FI" sz="1800" dirty="0" err="1" smtClean="0"/>
              <a:t>May</a:t>
            </a:r>
            <a:r>
              <a:rPr lang="fi-FI" sz="1800" dirty="0" smtClean="0"/>
              <a:t> 2016</a:t>
            </a:r>
            <a:endParaRPr lang="fi-FI" sz="1800" dirty="0"/>
          </a:p>
          <a:p>
            <a:endParaRPr lang="fi-FI" sz="1800" dirty="0"/>
          </a:p>
          <a:p>
            <a:r>
              <a:rPr lang="fi-FI" sz="1800" dirty="0" smtClean="0"/>
              <a:t>Raita Putkonen, </a:t>
            </a:r>
            <a:r>
              <a:rPr lang="fi-FI" sz="1800" dirty="0" err="1" smtClean="0"/>
              <a:t>Finnish</a:t>
            </a:r>
            <a:r>
              <a:rPr lang="fi-FI" sz="1800" dirty="0" smtClean="0"/>
              <a:t> </a:t>
            </a:r>
            <a:r>
              <a:rPr lang="fi-FI" sz="1800" dirty="0" err="1" smtClean="0"/>
              <a:t>Border</a:t>
            </a:r>
            <a:r>
              <a:rPr lang="fi-FI" sz="1800" dirty="0" smtClean="0"/>
              <a:t> </a:t>
            </a:r>
            <a:r>
              <a:rPr lang="fi-FI" sz="1800" dirty="0" err="1" smtClean="0"/>
              <a:t>Guard</a:t>
            </a:r>
            <a:r>
              <a:rPr lang="fi-FI" sz="1800" dirty="0" smtClean="0"/>
              <a:t> </a:t>
            </a:r>
            <a:r>
              <a:rPr lang="fi-FI" sz="1800" dirty="0" err="1" smtClean="0"/>
              <a:t>Headquarters</a:t>
            </a:r>
            <a:endParaRPr lang="fi-FI" sz="1800" dirty="0"/>
          </a:p>
          <a:p>
            <a:endParaRPr lang="fi-FI" sz="1800" dirty="0"/>
          </a:p>
          <a:p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3982270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isällön paikkamerkki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project will create joint MIRG coordination models and standard operating procedures for the Baltic Sea region and support the </a:t>
            </a:r>
            <a:r>
              <a:rPr lang="en-US" dirty="0" err="1"/>
              <a:t>harmonisation</a:t>
            </a:r>
            <a:r>
              <a:rPr lang="en-US" dirty="0"/>
              <a:t> of MIRG services in </a:t>
            </a:r>
            <a:r>
              <a:rPr lang="en-US" dirty="0" smtClean="0"/>
              <a:t>Europe</a:t>
            </a:r>
          </a:p>
          <a:p>
            <a:endParaRPr lang="en-US" dirty="0" smtClean="0"/>
          </a:p>
          <a:p>
            <a:r>
              <a:rPr lang="en-GB" dirty="0" smtClean="0"/>
              <a:t>Lead partner: Finnish Border Guard</a:t>
            </a:r>
          </a:p>
          <a:p>
            <a:endParaRPr lang="en-GB" dirty="0" smtClean="0"/>
          </a:p>
          <a:p>
            <a:r>
              <a:rPr lang="en-US" sz="1800" dirty="0"/>
              <a:t>Estimated </a:t>
            </a:r>
            <a:r>
              <a:rPr lang="en-US" sz="1800" dirty="0" smtClean="0"/>
              <a:t>duration: 1.12.2014-31.12.2016</a:t>
            </a:r>
          </a:p>
          <a:p>
            <a:endParaRPr lang="en-US" sz="1800" dirty="0"/>
          </a:p>
          <a:p>
            <a:r>
              <a:rPr lang="en-US" sz="1800" dirty="0"/>
              <a:t>Total funding: 539 800€</a:t>
            </a:r>
          </a:p>
          <a:p>
            <a:r>
              <a:rPr lang="en-US" sz="1800" dirty="0"/>
              <a:t>Split by source: The Ministry for Foreign Affairs of Finland with </a:t>
            </a:r>
            <a:r>
              <a:rPr lang="en-US" sz="1800" dirty="0" smtClean="0"/>
              <a:t>377 </a:t>
            </a:r>
            <a:r>
              <a:rPr lang="en-US" sz="1800" dirty="0"/>
              <a:t>500 €; the Finnish Border Guard, together with the Emergency Rescue Services and the Finnish Transport Safety Agency, with 162 </a:t>
            </a:r>
            <a:r>
              <a:rPr lang="en-US" sz="1800" dirty="0" smtClean="0"/>
              <a:t>300€</a:t>
            </a:r>
            <a:r>
              <a:rPr lang="en-US" sz="1800" dirty="0"/>
              <a:t>. </a:t>
            </a:r>
          </a:p>
          <a:p>
            <a:endParaRPr lang="en-US" sz="1800" dirty="0"/>
          </a:p>
          <a:p>
            <a:endParaRPr lang="fi-FI" sz="1800" dirty="0"/>
          </a:p>
          <a:p>
            <a:pPr marL="0" lvl="0" indent="0">
              <a:buNone/>
            </a:pPr>
            <a:endParaRPr lang="fi-FI" dirty="0"/>
          </a:p>
        </p:txBody>
      </p:sp>
      <p:sp>
        <p:nvSpPr>
          <p:cNvPr id="3" name="Sisällön paikkamerkki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fi-FI" dirty="0" err="1" smtClean="0"/>
              <a:t>Baltic</a:t>
            </a:r>
            <a:r>
              <a:rPr lang="fi-FI" dirty="0" smtClean="0"/>
              <a:t> </a:t>
            </a:r>
            <a:r>
              <a:rPr lang="fi-FI" dirty="0" err="1" smtClean="0"/>
              <a:t>Sea</a:t>
            </a:r>
            <a:r>
              <a:rPr lang="fi-FI" dirty="0" smtClean="0"/>
              <a:t> MIRG</a:t>
            </a:r>
            <a:endParaRPr lang="fi-FI" dirty="0"/>
          </a:p>
        </p:txBody>
      </p:sp>
      <p:sp>
        <p:nvSpPr>
          <p:cNvPr id="4" name="Otsikko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Project Details 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3726048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EUSBSR PowerPoint Templat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EUSBSRtemplate2">
  <a:themeElements>
    <a:clrScheme name="EUSBR">
      <a:dk1>
        <a:sysClr val="windowText" lastClr="000000"/>
      </a:dk1>
      <a:lt1>
        <a:sysClr val="window" lastClr="FFFFFF"/>
      </a:lt1>
      <a:dk2>
        <a:srgbClr val="004493"/>
      </a:dk2>
      <a:lt2>
        <a:srgbClr val="EEECE1"/>
      </a:lt2>
      <a:accent1>
        <a:srgbClr val="004493"/>
      </a:accent1>
      <a:accent2>
        <a:srgbClr val="F9BA00"/>
      </a:accent2>
      <a:accent3>
        <a:srgbClr val="C6C6C6"/>
      </a:accent3>
      <a:accent4>
        <a:srgbClr val="C0D681"/>
      </a:accent4>
      <a:accent5>
        <a:srgbClr val="83B719"/>
      </a:accent5>
      <a:accent6>
        <a:srgbClr val="009DDF"/>
      </a:accent6>
      <a:hlink>
        <a:srgbClr val="009DDF"/>
      </a:hlink>
      <a:folHlink>
        <a:srgbClr val="83B719"/>
      </a:folHlink>
    </a:clrScheme>
    <a:fontScheme name="Spektrum">
      <a:majorFont>
        <a:latin typeface="Corbel"/>
        <a:ea typeface=""/>
        <a:cs typeface=""/>
        <a:font script="Jpan" typeface="ＭＳ ゴシック"/>
        <a:font script="Hans" typeface="宋体"/>
        <a:font script="Hant" typeface="新細明體"/>
      </a:majorFont>
      <a:minorFont>
        <a:latin typeface="Calibri"/>
        <a:ea typeface=""/>
        <a:cs typeface=""/>
        <a:font script="Jpan" typeface="ＭＳ ゴシック"/>
        <a:font script="Hans" typeface="宋体"/>
        <a:font script="Hant" typeface="新細明體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EUSBSR ending slid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1_EUSBSR PowerPoint Templat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EUSBSR PowerPoint Template</Template>
  <TotalTime>1521</TotalTime>
  <Words>908</Words>
  <Application>Microsoft Office PowerPoint</Application>
  <PresentationFormat>Näytössä katseltava diaesitys (4:3)</PresentationFormat>
  <Paragraphs>150</Paragraphs>
  <Slides>17</Slides>
  <Notes>17</Notes>
  <HiddenSlides>0</HiddenSlides>
  <MMClips>0</MMClips>
  <ScaleCrop>false</ScaleCrop>
  <HeadingPairs>
    <vt:vector size="4" baseType="variant">
      <vt:variant>
        <vt:lpstr>Teema</vt:lpstr>
      </vt:variant>
      <vt:variant>
        <vt:i4>4</vt:i4>
      </vt:variant>
      <vt:variant>
        <vt:lpstr>Dian otsikot</vt:lpstr>
      </vt:variant>
      <vt:variant>
        <vt:i4>17</vt:i4>
      </vt:variant>
    </vt:vector>
  </HeadingPairs>
  <TitlesOfParts>
    <vt:vector size="21" baseType="lpstr">
      <vt:lpstr>EUSBSR PowerPoint Template</vt:lpstr>
      <vt:lpstr>EUSBSRtemplate2</vt:lpstr>
      <vt:lpstr>EUSBSR ending slide</vt:lpstr>
      <vt:lpstr>1_EUSBSR PowerPoint Template</vt:lpstr>
      <vt:lpstr>Vessel Triage  </vt:lpstr>
      <vt:lpstr>Project Details</vt:lpstr>
      <vt:lpstr>Progress since the most recent meeting</vt:lpstr>
      <vt:lpstr>Future steps to be taken at the IMO</vt:lpstr>
      <vt:lpstr>Progress since the most recent meeting</vt:lpstr>
      <vt:lpstr>Requests for the Steering Committee members and the Policy Area Coordinators</vt:lpstr>
      <vt:lpstr>Thank you for your attention  Further information:  http://www.raja.fi/vesseltriage  </vt:lpstr>
      <vt:lpstr>Baltic Sea Maritime Incident Responce Group (Baltic Sea MIRG) Project</vt:lpstr>
      <vt:lpstr>Project Details </vt:lpstr>
      <vt:lpstr>Project Details</vt:lpstr>
      <vt:lpstr>WP 1: Progress and challenges since the most recent meeting</vt:lpstr>
      <vt:lpstr>WP 2: An analysis on European maritime traffic made by the Finnish Transport Safety Agency</vt:lpstr>
      <vt:lpstr>WP 2: Ship Fire Analysis</vt:lpstr>
      <vt:lpstr>WP 2: Recommendations made in the Ship Fire Analysis</vt:lpstr>
      <vt:lpstr>WP 3: SOPs being developed </vt:lpstr>
      <vt:lpstr>WP 3: Cooperation with shipping companies </vt:lpstr>
      <vt:lpstr>Thank you for your attention  Further information:  http://www.raja.fi/MIRG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Jouni Lappainen</dc:creator>
  <cp:lastModifiedBy>Putkonen Raita RVL RVLE</cp:lastModifiedBy>
  <cp:revision>215</cp:revision>
  <cp:lastPrinted>2016-05-13T09:26:47Z</cp:lastPrinted>
  <dcterms:created xsi:type="dcterms:W3CDTF">2013-06-06T12:34:11Z</dcterms:created>
  <dcterms:modified xsi:type="dcterms:W3CDTF">2016-05-16T10:48:49Z</dcterms:modified>
</cp:coreProperties>
</file>